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57" r:id="rId4"/>
    <p:sldId id="266" r:id="rId5"/>
    <p:sldId id="258" r:id="rId6"/>
    <p:sldId id="259" r:id="rId7"/>
    <p:sldId id="260" r:id="rId8"/>
    <p:sldId id="261" r:id="rId9"/>
    <p:sldId id="262" r:id="rId10"/>
    <p:sldId id="267" r:id="rId11"/>
    <p:sldId id="265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C8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73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7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1FE022-1387-41DE-A740-513EE52B9DE6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37CF2E29-9117-48CC-8EEC-7B6E03E8FD34}">
      <dgm:prSet/>
      <dgm:spPr/>
      <dgm:t>
        <a:bodyPr/>
        <a:lstStyle/>
        <a:p>
          <a:r>
            <a:rPr lang="en-US" dirty="0"/>
            <a:t>Define concepts with </a:t>
          </a:r>
          <a:r>
            <a:rPr lang="en-US" b="1" dirty="0"/>
            <a:t>structures and languages unrelated to any programming code</a:t>
          </a:r>
          <a:r>
            <a:rPr lang="en-US" dirty="0"/>
            <a:t> concept (</a:t>
          </a:r>
          <a:r>
            <a:rPr lang="en-US" strike="sngStrike" dirty="0"/>
            <a:t>UML, OO</a:t>
          </a:r>
          <a:r>
            <a:rPr lang="en-US" dirty="0"/>
            <a:t>)</a:t>
          </a:r>
        </a:p>
      </dgm:t>
    </dgm:pt>
    <dgm:pt modelId="{A67B1941-A5B5-4EE8-9866-83C39307174C}" type="parTrans" cxnId="{6D7983A6-A2B6-4DA0-8A5C-DB620827B64A}">
      <dgm:prSet/>
      <dgm:spPr/>
      <dgm:t>
        <a:bodyPr/>
        <a:lstStyle/>
        <a:p>
          <a:endParaRPr lang="en-US"/>
        </a:p>
      </dgm:t>
    </dgm:pt>
    <dgm:pt modelId="{18DBD704-E369-47F4-988E-D60733D7287A}" type="sibTrans" cxnId="{6D7983A6-A2B6-4DA0-8A5C-DB620827B64A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50CB264-8516-4824-BFD0-46380AEBFF97}">
      <dgm:prSet/>
      <dgm:spPr/>
      <dgm:t>
        <a:bodyPr/>
        <a:lstStyle/>
        <a:p>
          <a:r>
            <a:rPr lang="en-US" dirty="0"/>
            <a:t>Move MDE/DSM to a </a:t>
          </a:r>
          <a:r>
            <a:rPr lang="en-US" b="1" dirty="0"/>
            <a:t>user-driven approach</a:t>
          </a:r>
          <a:r>
            <a:rPr lang="en-US" dirty="0"/>
            <a:t>, instead of a technology-driven approach</a:t>
          </a:r>
        </a:p>
      </dgm:t>
    </dgm:pt>
    <dgm:pt modelId="{DC7F2897-9056-411E-942B-B9D049CC5F47}" type="parTrans" cxnId="{30E5245A-79E0-4BFA-8852-0C9F2E7C3416}">
      <dgm:prSet/>
      <dgm:spPr/>
      <dgm:t>
        <a:bodyPr/>
        <a:lstStyle/>
        <a:p>
          <a:endParaRPr lang="en-US"/>
        </a:p>
      </dgm:t>
    </dgm:pt>
    <dgm:pt modelId="{006CE788-F7BF-4EBD-BAEF-4746F9675C53}" type="sibTrans" cxnId="{30E5245A-79E0-4BFA-8852-0C9F2E7C3416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F62131FF-1683-4CC7-8925-96CC02DAE18A}">
      <dgm:prSet/>
      <dgm:spPr/>
      <dgm:t>
        <a:bodyPr/>
        <a:lstStyle/>
        <a:p>
          <a:r>
            <a:rPr lang="en-US" dirty="0"/>
            <a:t>Take </a:t>
          </a:r>
          <a:r>
            <a:rPr lang="en-US" b="1" dirty="0"/>
            <a:t>projectional editing to the web</a:t>
          </a:r>
          <a:r>
            <a:rPr lang="en-US" dirty="0"/>
            <a:t> and provide a </a:t>
          </a:r>
          <a:r>
            <a:rPr lang="en-US" b="1" dirty="0"/>
            <a:t>lightweight</a:t>
          </a:r>
          <a:r>
            <a:rPr lang="en-US" dirty="0"/>
            <a:t> solution</a:t>
          </a:r>
        </a:p>
      </dgm:t>
    </dgm:pt>
    <dgm:pt modelId="{BB7C8EC8-5BEB-4803-9C28-57D1F6C73369}" type="parTrans" cxnId="{7E9BF767-B0D7-429F-8934-8ACB8C56A0D2}">
      <dgm:prSet/>
      <dgm:spPr/>
      <dgm:t>
        <a:bodyPr/>
        <a:lstStyle/>
        <a:p>
          <a:endParaRPr lang="en-US"/>
        </a:p>
      </dgm:t>
    </dgm:pt>
    <dgm:pt modelId="{4FD8EA35-1614-4C57-8528-9D64FF83FDE2}" type="sibTrans" cxnId="{7E9BF767-B0D7-429F-8934-8ACB8C56A0D2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AD44FE9E-48F4-42A8-B8B3-8C28058EB257}" type="pres">
      <dgm:prSet presAssocID="{D71FE022-1387-41DE-A740-513EE52B9DE6}" presName="Name0" presStyleCnt="0">
        <dgm:presLayoutVars>
          <dgm:animLvl val="lvl"/>
          <dgm:resizeHandles val="exact"/>
        </dgm:presLayoutVars>
      </dgm:prSet>
      <dgm:spPr/>
    </dgm:pt>
    <dgm:pt modelId="{C1673E95-CA8F-409F-9536-65AEF1ADCCE5}" type="pres">
      <dgm:prSet presAssocID="{37CF2E29-9117-48CC-8EEC-7B6E03E8FD34}" presName="compositeNode" presStyleCnt="0">
        <dgm:presLayoutVars>
          <dgm:bulletEnabled val="1"/>
        </dgm:presLayoutVars>
      </dgm:prSet>
      <dgm:spPr/>
    </dgm:pt>
    <dgm:pt modelId="{A65B9D41-4420-424D-94E1-DE357B568415}" type="pres">
      <dgm:prSet presAssocID="{37CF2E29-9117-48CC-8EEC-7B6E03E8FD34}" presName="bgRect" presStyleLbl="bgAccFollowNode1" presStyleIdx="0" presStyleCnt="3"/>
      <dgm:spPr/>
    </dgm:pt>
    <dgm:pt modelId="{7237DE0F-6792-4D88-A3C0-205DAC00CB8C}" type="pres">
      <dgm:prSet presAssocID="{18DBD704-E369-47F4-988E-D60733D7287A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A1777CF5-CCDA-4E0E-B1EF-49393EB168F0}" type="pres">
      <dgm:prSet presAssocID="{37CF2E29-9117-48CC-8EEC-7B6E03E8FD34}" presName="bottomLine" presStyleLbl="alignNode1" presStyleIdx="1" presStyleCnt="6">
        <dgm:presLayoutVars/>
      </dgm:prSet>
      <dgm:spPr/>
    </dgm:pt>
    <dgm:pt modelId="{DD4DB78A-2331-4279-B056-3E8AFC0AA310}" type="pres">
      <dgm:prSet presAssocID="{37CF2E29-9117-48CC-8EEC-7B6E03E8FD34}" presName="nodeText" presStyleLbl="bgAccFollowNode1" presStyleIdx="0" presStyleCnt="3">
        <dgm:presLayoutVars>
          <dgm:bulletEnabled val="1"/>
        </dgm:presLayoutVars>
      </dgm:prSet>
      <dgm:spPr/>
    </dgm:pt>
    <dgm:pt modelId="{54D33677-79EB-4FB8-85A2-00AFDD78C718}" type="pres">
      <dgm:prSet presAssocID="{18DBD704-E369-47F4-988E-D60733D7287A}" presName="sibTrans" presStyleCnt="0"/>
      <dgm:spPr/>
    </dgm:pt>
    <dgm:pt modelId="{776320FD-3340-4778-A6EE-56AA3B2DB83B}" type="pres">
      <dgm:prSet presAssocID="{950CB264-8516-4824-BFD0-46380AEBFF97}" presName="compositeNode" presStyleCnt="0">
        <dgm:presLayoutVars>
          <dgm:bulletEnabled val="1"/>
        </dgm:presLayoutVars>
      </dgm:prSet>
      <dgm:spPr/>
    </dgm:pt>
    <dgm:pt modelId="{45FAE444-D925-44BE-BEF3-FD8095DF8507}" type="pres">
      <dgm:prSet presAssocID="{950CB264-8516-4824-BFD0-46380AEBFF97}" presName="bgRect" presStyleLbl="bgAccFollowNode1" presStyleIdx="1" presStyleCnt="3"/>
      <dgm:spPr/>
    </dgm:pt>
    <dgm:pt modelId="{9C27CA44-9CEA-4AE3-9394-36375AD68BA3}" type="pres">
      <dgm:prSet presAssocID="{006CE788-F7BF-4EBD-BAEF-4746F9675C53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2EB5804B-C3B6-42FE-86FA-BAE318E02A0A}" type="pres">
      <dgm:prSet presAssocID="{950CB264-8516-4824-BFD0-46380AEBFF97}" presName="bottomLine" presStyleLbl="alignNode1" presStyleIdx="3" presStyleCnt="6">
        <dgm:presLayoutVars/>
      </dgm:prSet>
      <dgm:spPr/>
    </dgm:pt>
    <dgm:pt modelId="{1FA8A34F-59B9-4F33-80B2-E6BA13A401C4}" type="pres">
      <dgm:prSet presAssocID="{950CB264-8516-4824-BFD0-46380AEBFF97}" presName="nodeText" presStyleLbl="bgAccFollowNode1" presStyleIdx="1" presStyleCnt="3">
        <dgm:presLayoutVars>
          <dgm:bulletEnabled val="1"/>
        </dgm:presLayoutVars>
      </dgm:prSet>
      <dgm:spPr/>
    </dgm:pt>
    <dgm:pt modelId="{9D9F0AAA-1BBC-4667-BCE6-B349F313F2C4}" type="pres">
      <dgm:prSet presAssocID="{006CE788-F7BF-4EBD-BAEF-4746F9675C53}" presName="sibTrans" presStyleCnt="0"/>
      <dgm:spPr/>
    </dgm:pt>
    <dgm:pt modelId="{C12E15ED-7601-4222-AAB6-E6AA6879B706}" type="pres">
      <dgm:prSet presAssocID="{F62131FF-1683-4CC7-8925-96CC02DAE18A}" presName="compositeNode" presStyleCnt="0">
        <dgm:presLayoutVars>
          <dgm:bulletEnabled val="1"/>
        </dgm:presLayoutVars>
      </dgm:prSet>
      <dgm:spPr/>
    </dgm:pt>
    <dgm:pt modelId="{BAD662B1-5E6E-416B-8463-2AED73CFAEA0}" type="pres">
      <dgm:prSet presAssocID="{F62131FF-1683-4CC7-8925-96CC02DAE18A}" presName="bgRect" presStyleLbl="bgAccFollowNode1" presStyleIdx="2" presStyleCnt="3"/>
      <dgm:spPr/>
    </dgm:pt>
    <dgm:pt modelId="{F05085A4-AEC9-42C4-BED5-782EBCFAC8E7}" type="pres">
      <dgm:prSet presAssocID="{4FD8EA35-1614-4C57-8528-9D64FF83FDE2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769AB9CD-E2B9-48C4-8569-4487AD5D01C1}" type="pres">
      <dgm:prSet presAssocID="{F62131FF-1683-4CC7-8925-96CC02DAE18A}" presName="bottomLine" presStyleLbl="alignNode1" presStyleIdx="5" presStyleCnt="6">
        <dgm:presLayoutVars/>
      </dgm:prSet>
      <dgm:spPr/>
    </dgm:pt>
    <dgm:pt modelId="{4116E6B9-D684-447D-B8D9-15C0CCB37B76}" type="pres">
      <dgm:prSet presAssocID="{F62131FF-1683-4CC7-8925-96CC02DAE18A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E20F5606-45FB-4836-BB9D-3DBD719A8C1C}" type="presOf" srcId="{F62131FF-1683-4CC7-8925-96CC02DAE18A}" destId="{BAD662B1-5E6E-416B-8463-2AED73CFAEA0}" srcOrd="0" destOrd="0" presId="urn:microsoft.com/office/officeart/2016/7/layout/BasicLinearProcessNumbered"/>
    <dgm:cxn modelId="{7E0B513E-B75B-4811-BA03-EB029FAD6D49}" type="presOf" srcId="{950CB264-8516-4824-BFD0-46380AEBFF97}" destId="{1FA8A34F-59B9-4F33-80B2-E6BA13A401C4}" srcOrd="1" destOrd="0" presId="urn:microsoft.com/office/officeart/2016/7/layout/BasicLinearProcessNumbered"/>
    <dgm:cxn modelId="{01222742-D6B1-4A50-B076-A9144CA45E83}" type="presOf" srcId="{F62131FF-1683-4CC7-8925-96CC02DAE18A}" destId="{4116E6B9-D684-447D-B8D9-15C0CCB37B76}" srcOrd="1" destOrd="0" presId="urn:microsoft.com/office/officeart/2016/7/layout/BasicLinearProcessNumbered"/>
    <dgm:cxn modelId="{7E9BF767-B0D7-429F-8934-8ACB8C56A0D2}" srcId="{D71FE022-1387-41DE-A740-513EE52B9DE6}" destId="{F62131FF-1683-4CC7-8925-96CC02DAE18A}" srcOrd="2" destOrd="0" parTransId="{BB7C8EC8-5BEB-4803-9C28-57D1F6C73369}" sibTransId="{4FD8EA35-1614-4C57-8528-9D64FF83FDE2}"/>
    <dgm:cxn modelId="{30E5245A-79E0-4BFA-8852-0C9F2E7C3416}" srcId="{D71FE022-1387-41DE-A740-513EE52B9DE6}" destId="{950CB264-8516-4824-BFD0-46380AEBFF97}" srcOrd="1" destOrd="0" parTransId="{DC7F2897-9056-411E-942B-B9D049CC5F47}" sibTransId="{006CE788-F7BF-4EBD-BAEF-4746F9675C53}"/>
    <dgm:cxn modelId="{8543508F-766C-4183-9D90-AF3959FCCC82}" type="presOf" srcId="{37CF2E29-9117-48CC-8EEC-7B6E03E8FD34}" destId="{A65B9D41-4420-424D-94E1-DE357B568415}" srcOrd="0" destOrd="0" presId="urn:microsoft.com/office/officeart/2016/7/layout/BasicLinearProcessNumbered"/>
    <dgm:cxn modelId="{75D4FE99-6235-46AE-946A-28317BD59B13}" type="presOf" srcId="{006CE788-F7BF-4EBD-BAEF-4746F9675C53}" destId="{9C27CA44-9CEA-4AE3-9394-36375AD68BA3}" srcOrd="0" destOrd="0" presId="urn:microsoft.com/office/officeart/2016/7/layout/BasicLinearProcessNumbered"/>
    <dgm:cxn modelId="{9D59FFA5-A920-46A9-9ABE-E03B639CBC0A}" type="presOf" srcId="{950CB264-8516-4824-BFD0-46380AEBFF97}" destId="{45FAE444-D925-44BE-BEF3-FD8095DF8507}" srcOrd="0" destOrd="0" presId="urn:microsoft.com/office/officeart/2016/7/layout/BasicLinearProcessNumbered"/>
    <dgm:cxn modelId="{6D7983A6-A2B6-4DA0-8A5C-DB620827B64A}" srcId="{D71FE022-1387-41DE-A740-513EE52B9DE6}" destId="{37CF2E29-9117-48CC-8EEC-7B6E03E8FD34}" srcOrd="0" destOrd="0" parTransId="{A67B1941-A5B5-4EE8-9866-83C39307174C}" sibTransId="{18DBD704-E369-47F4-988E-D60733D7287A}"/>
    <dgm:cxn modelId="{FF95DEC4-F314-4E98-B3ED-34B4EF73497C}" type="presOf" srcId="{37CF2E29-9117-48CC-8EEC-7B6E03E8FD34}" destId="{DD4DB78A-2331-4279-B056-3E8AFC0AA310}" srcOrd="1" destOrd="0" presId="urn:microsoft.com/office/officeart/2016/7/layout/BasicLinearProcessNumbered"/>
    <dgm:cxn modelId="{27D088E6-4746-4BC1-B9A7-D76DB03741B0}" type="presOf" srcId="{4FD8EA35-1614-4C57-8528-9D64FF83FDE2}" destId="{F05085A4-AEC9-42C4-BED5-782EBCFAC8E7}" srcOrd="0" destOrd="0" presId="urn:microsoft.com/office/officeart/2016/7/layout/BasicLinearProcessNumbered"/>
    <dgm:cxn modelId="{A0C9FCF3-89EB-4323-A3FD-BE08A722EC7E}" type="presOf" srcId="{D71FE022-1387-41DE-A740-513EE52B9DE6}" destId="{AD44FE9E-48F4-42A8-B8B3-8C28058EB257}" srcOrd="0" destOrd="0" presId="urn:microsoft.com/office/officeart/2016/7/layout/BasicLinearProcessNumbered"/>
    <dgm:cxn modelId="{911A3FFD-5E7B-43F4-A24D-56549B8FABDE}" type="presOf" srcId="{18DBD704-E369-47F4-988E-D60733D7287A}" destId="{7237DE0F-6792-4D88-A3C0-205DAC00CB8C}" srcOrd="0" destOrd="0" presId="urn:microsoft.com/office/officeart/2016/7/layout/BasicLinearProcessNumbered"/>
    <dgm:cxn modelId="{05973B57-95EC-49EC-B507-21A14678F275}" type="presParOf" srcId="{AD44FE9E-48F4-42A8-B8B3-8C28058EB257}" destId="{C1673E95-CA8F-409F-9536-65AEF1ADCCE5}" srcOrd="0" destOrd="0" presId="urn:microsoft.com/office/officeart/2016/7/layout/BasicLinearProcessNumbered"/>
    <dgm:cxn modelId="{9B2D5595-0A26-4025-BA48-3C362094ABB7}" type="presParOf" srcId="{C1673E95-CA8F-409F-9536-65AEF1ADCCE5}" destId="{A65B9D41-4420-424D-94E1-DE357B568415}" srcOrd="0" destOrd="0" presId="urn:microsoft.com/office/officeart/2016/7/layout/BasicLinearProcessNumbered"/>
    <dgm:cxn modelId="{31A7E626-017B-49DC-84D2-C9A9EA038998}" type="presParOf" srcId="{C1673E95-CA8F-409F-9536-65AEF1ADCCE5}" destId="{7237DE0F-6792-4D88-A3C0-205DAC00CB8C}" srcOrd="1" destOrd="0" presId="urn:microsoft.com/office/officeart/2016/7/layout/BasicLinearProcessNumbered"/>
    <dgm:cxn modelId="{38E43778-8A94-4AEA-A616-AC61BD40EBDF}" type="presParOf" srcId="{C1673E95-CA8F-409F-9536-65AEF1ADCCE5}" destId="{A1777CF5-CCDA-4E0E-B1EF-49393EB168F0}" srcOrd="2" destOrd="0" presId="urn:microsoft.com/office/officeart/2016/7/layout/BasicLinearProcessNumbered"/>
    <dgm:cxn modelId="{55996397-F8FA-4C16-A412-773177D87D87}" type="presParOf" srcId="{C1673E95-CA8F-409F-9536-65AEF1ADCCE5}" destId="{DD4DB78A-2331-4279-B056-3E8AFC0AA310}" srcOrd="3" destOrd="0" presId="urn:microsoft.com/office/officeart/2016/7/layout/BasicLinearProcessNumbered"/>
    <dgm:cxn modelId="{F71E3209-9867-48AE-9902-FD5B3F422F00}" type="presParOf" srcId="{AD44FE9E-48F4-42A8-B8B3-8C28058EB257}" destId="{54D33677-79EB-4FB8-85A2-00AFDD78C718}" srcOrd="1" destOrd="0" presId="urn:microsoft.com/office/officeart/2016/7/layout/BasicLinearProcessNumbered"/>
    <dgm:cxn modelId="{25A76DB7-EAD2-4367-8898-6D6FA81385DA}" type="presParOf" srcId="{AD44FE9E-48F4-42A8-B8B3-8C28058EB257}" destId="{776320FD-3340-4778-A6EE-56AA3B2DB83B}" srcOrd="2" destOrd="0" presId="urn:microsoft.com/office/officeart/2016/7/layout/BasicLinearProcessNumbered"/>
    <dgm:cxn modelId="{AB5CC2F1-0F8F-4B0E-AF29-D35ABF3C0D90}" type="presParOf" srcId="{776320FD-3340-4778-A6EE-56AA3B2DB83B}" destId="{45FAE444-D925-44BE-BEF3-FD8095DF8507}" srcOrd="0" destOrd="0" presId="urn:microsoft.com/office/officeart/2016/7/layout/BasicLinearProcessNumbered"/>
    <dgm:cxn modelId="{30B5D872-F637-4623-BFC8-C0FD87FA34A8}" type="presParOf" srcId="{776320FD-3340-4778-A6EE-56AA3B2DB83B}" destId="{9C27CA44-9CEA-4AE3-9394-36375AD68BA3}" srcOrd="1" destOrd="0" presId="urn:microsoft.com/office/officeart/2016/7/layout/BasicLinearProcessNumbered"/>
    <dgm:cxn modelId="{0FF82D22-6E7C-4A33-A2B0-32B0F20CA263}" type="presParOf" srcId="{776320FD-3340-4778-A6EE-56AA3B2DB83B}" destId="{2EB5804B-C3B6-42FE-86FA-BAE318E02A0A}" srcOrd="2" destOrd="0" presId="urn:microsoft.com/office/officeart/2016/7/layout/BasicLinearProcessNumbered"/>
    <dgm:cxn modelId="{372A9417-1FC6-4C3E-9388-D52991BE3127}" type="presParOf" srcId="{776320FD-3340-4778-A6EE-56AA3B2DB83B}" destId="{1FA8A34F-59B9-4F33-80B2-E6BA13A401C4}" srcOrd="3" destOrd="0" presId="urn:microsoft.com/office/officeart/2016/7/layout/BasicLinearProcessNumbered"/>
    <dgm:cxn modelId="{F151FD78-7453-48D2-86EF-8B0088E47C6C}" type="presParOf" srcId="{AD44FE9E-48F4-42A8-B8B3-8C28058EB257}" destId="{9D9F0AAA-1BBC-4667-BCE6-B349F313F2C4}" srcOrd="3" destOrd="0" presId="urn:microsoft.com/office/officeart/2016/7/layout/BasicLinearProcessNumbered"/>
    <dgm:cxn modelId="{CC65930C-B65C-427A-B72D-8F9A559A9066}" type="presParOf" srcId="{AD44FE9E-48F4-42A8-B8B3-8C28058EB257}" destId="{C12E15ED-7601-4222-AAB6-E6AA6879B706}" srcOrd="4" destOrd="0" presId="urn:microsoft.com/office/officeart/2016/7/layout/BasicLinearProcessNumbered"/>
    <dgm:cxn modelId="{D8997892-F604-4621-B226-1A32E1820C76}" type="presParOf" srcId="{C12E15ED-7601-4222-AAB6-E6AA6879B706}" destId="{BAD662B1-5E6E-416B-8463-2AED73CFAEA0}" srcOrd="0" destOrd="0" presId="urn:microsoft.com/office/officeart/2016/7/layout/BasicLinearProcessNumbered"/>
    <dgm:cxn modelId="{CD84B8E5-BBFE-42A0-946A-D89CECF026F1}" type="presParOf" srcId="{C12E15ED-7601-4222-AAB6-E6AA6879B706}" destId="{F05085A4-AEC9-42C4-BED5-782EBCFAC8E7}" srcOrd="1" destOrd="0" presId="urn:microsoft.com/office/officeart/2016/7/layout/BasicLinearProcessNumbered"/>
    <dgm:cxn modelId="{9766012C-94BE-4AD6-A3E8-E54115DB53FB}" type="presParOf" srcId="{C12E15ED-7601-4222-AAB6-E6AA6879B706}" destId="{769AB9CD-E2B9-48C4-8569-4487AD5D01C1}" srcOrd="2" destOrd="0" presId="urn:microsoft.com/office/officeart/2016/7/layout/BasicLinearProcessNumbered"/>
    <dgm:cxn modelId="{82E423DA-F669-40FD-813C-0284B5F5D6CD}" type="presParOf" srcId="{C12E15ED-7601-4222-AAB6-E6AA6879B706}" destId="{4116E6B9-D684-447D-B8D9-15C0CCB37B76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5B9D41-4420-424D-94E1-DE357B568415}">
      <dsp:nvSpPr>
        <dsp:cNvPr id="0" name=""/>
        <dsp:cNvSpPr/>
      </dsp:nvSpPr>
      <dsp:spPr>
        <a:xfrm>
          <a:off x="0" y="0"/>
          <a:ext cx="3286125" cy="4351338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Define concepts with </a:t>
          </a:r>
          <a:r>
            <a:rPr lang="en-US" sz="2300" b="1" kern="1200" dirty="0"/>
            <a:t>structures and languages unrelated to any programming code</a:t>
          </a:r>
          <a:r>
            <a:rPr lang="en-US" sz="2300" kern="1200" dirty="0"/>
            <a:t> concept (</a:t>
          </a:r>
          <a:r>
            <a:rPr lang="en-US" sz="2300" strike="sngStrike" kern="1200" dirty="0"/>
            <a:t>UML, OO</a:t>
          </a:r>
          <a:r>
            <a:rPr lang="en-US" sz="2300" kern="1200" dirty="0"/>
            <a:t>)</a:t>
          </a:r>
        </a:p>
      </dsp:txBody>
      <dsp:txXfrm>
        <a:off x="0" y="1653508"/>
        <a:ext cx="3286125" cy="2610802"/>
      </dsp:txXfrm>
    </dsp:sp>
    <dsp:sp modelId="{7237DE0F-6792-4D88-A3C0-205DAC00CB8C}">
      <dsp:nvSpPr>
        <dsp:cNvPr id="0" name=""/>
        <dsp:cNvSpPr/>
      </dsp:nvSpPr>
      <dsp:spPr>
        <a:xfrm>
          <a:off x="990361" y="435133"/>
          <a:ext cx="1305401" cy="130540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181533" y="626305"/>
        <a:ext cx="923057" cy="923057"/>
      </dsp:txXfrm>
    </dsp:sp>
    <dsp:sp modelId="{A1777CF5-CCDA-4E0E-B1EF-49393EB168F0}">
      <dsp:nvSpPr>
        <dsp:cNvPr id="0" name=""/>
        <dsp:cNvSpPr/>
      </dsp:nvSpPr>
      <dsp:spPr>
        <a:xfrm>
          <a:off x="0" y="4351266"/>
          <a:ext cx="3286125" cy="72"/>
        </a:xfrm>
        <a:prstGeom prst="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accent5">
              <a:hueOff val="-1351709"/>
              <a:satOff val="-3484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FAE444-D925-44BE-BEF3-FD8095DF8507}">
      <dsp:nvSpPr>
        <dsp:cNvPr id="0" name=""/>
        <dsp:cNvSpPr/>
      </dsp:nvSpPr>
      <dsp:spPr>
        <a:xfrm>
          <a:off x="3614737" y="0"/>
          <a:ext cx="3286125" cy="4351338"/>
        </a:xfrm>
        <a:prstGeom prst="rect">
          <a:avLst/>
        </a:prstGeom>
        <a:solidFill>
          <a:schemeClr val="accent5">
            <a:tint val="40000"/>
            <a:alpha val="90000"/>
            <a:hueOff val="-3369881"/>
            <a:satOff val="-11416"/>
            <a:lumOff val="-1464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3369881"/>
              <a:satOff val="-11416"/>
              <a:lumOff val="-146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Move MDE/DSM to a </a:t>
          </a:r>
          <a:r>
            <a:rPr lang="en-US" sz="2300" b="1" kern="1200" dirty="0"/>
            <a:t>user-driven approach</a:t>
          </a:r>
          <a:r>
            <a:rPr lang="en-US" sz="2300" kern="1200" dirty="0"/>
            <a:t>, instead of a technology-driven approach</a:t>
          </a:r>
        </a:p>
      </dsp:txBody>
      <dsp:txXfrm>
        <a:off x="3614737" y="1653508"/>
        <a:ext cx="3286125" cy="2610802"/>
      </dsp:txXfrm>
    </dsp:sp>
    <dsp:sp modelId="{9C27CA44-9CEA-4AE3-9394-36375AD68BA3}">
      <dsp:nvSpPr>
        <dsp:cNvPr id="0" name=""/>
        <dsp:cNvSpPr/>
      </dsp:nvSpPr>
      <dsp:spPr>
        <a:xfrm>
          <a:off x="4605099" y="435133"/>
          <a:ext cx="1305401" cy="1305401"/>
        </a:xfrm>
        <a:prstGeom prst="ellipse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accent5">
              <a:hueOff val="-2703417"/>
              <a:satOff val="-6968"/>
              <a:lumOff val="-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4796271" y="626305"/>
        <a:ext cx="923057" cy="923057"/>
      </dsp:txXfrm>
    </dsp:sp>
    <dsp:sp modelId="{2EB5804B-C3B6-42FE-86FA-BAE318E02A0A}">
      <dsp:nvSpPr>
        <dsp:cNvPr id="0" name=""/>
        <dsp:cNvSpPr/>
      </dsp:nvSpPr>
      <dsp:spPr>
        <a:xfrm>
          <a:off x="3614737" y="4351266"/>
          <a:ext cx="3286125" cy="72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accent5">
              <a:hueOff val="-4055126"/>
              <a:satOff val="-10451"/>
              <a:lumOff val="-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D662B1-5E6E-416B-8463-2AED73CFAEA0}">
      <dsp:nvSpPr>
        <dsp:cNvPr id="0" name=""/>
        <dsp:cNvSpPr/>
      </dsp:nvSpPr>
      <dsp:spPr>
        <a:xfrm>
          <a:off x="7229475" y="0"/>
          <a:ext cx="3286125" cy="4351338"/>
        </a:xfrm>
        <a:prstGeom prst="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6739762"/>
              <a:satOff val="-22832"/>
              <a:lumOff val="-29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6199" tIns="330200" rIns="256199" bIns="33020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Take </a:t>
          </a:r>
          <a:r>
            <a:rPr lang="en-US" sz="2300" b="1" kern="1200" dirty="0"/>
            <a:t>projectional editing to the web</a:t>
          </a:r>
          <a:r>
            <a:rPr lang="en-US" sz="2300" kern="1200" dirty="0"/>
            <a:t> and provide a </a:t>
          </a:r>
          <a:r>
            <a:rPr lang="en-US" sz="2300" b="1" kern="1200" dirty="0"/>
            <a:t>lightweight</a:t>
          </a:r>
          <a:r>
            <a:rPr lang="en-US" sz="2300" kern="1200" dirty="0"/>
            <a:t> solution</a:t>
          </a:r>
        </a:p>
      </dsp:txBody>
      <dsp:txXfrm>
        <a:off x="7229475" y="1653508"/>
        <a:ext cx="3286125" cy="2610802"/>
      </dsp:txXfrm>
    </dsp:sp>
    <dsp:sp modelId="{F05085A4-AEC9-42C4-BED5-782EBCFAC8E7}">
      <dsp:nvSpPr>
        <dsp:cNvPr id="0" name=""/>
        <dsp:cNvSpPr/>
      </dsp:nvSpPr>
      <dsp:spPr>
        <a:xfrm>
          <a:off x="8219836" y="435133"/>
          <a:ext cx="1305401" cy="1305401"/>
        </a:xfrm>
        <a:prstGeom prst="ellipse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accent5">
              <a:hueOff val="-5406834"/>
              <a:satOff val="-13935"/>
              <a:lumOff val="-9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774" tIns="12700" rIns="10177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411008" y="626305"/>
        <a:ext cx="923057" cy="923057"/>
      </dsp:txXfrm>
    </dsp:sp>
    <dsp:sp modelId="{769AB9CD-E2B9-48C4-8569-4487AD5D01C1}">
      <dsp:nvSpPr>
        <dsp:cNvPr id="0" name=""/>
        <dsp:cNvSpPr/>
      </dsp:nvSpPr>
      <dsp:spPr>
        <a:xfrm>
          <a:off x="7229475" y="4351266"/>
          <a:ext cx="3286125" cy="72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png>
</file>

<file path=ppt/media/image18.png>
</file>

<file path=ppt/media/image19.png>
</file>

<file path=ppt/media/image2.svg>
</file>

<file path=ppt/media/image20.svg>
</file>

<file path=ppt/media/image21.png>
</file>

<file path=ppt/media/image22.jpeg>
</file>

<file path=ppt/media/image23.jpe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1768D-741D-46AB-8654-899AEB1082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EDDEEC-8FBB-4C86-ACB2-8845E4C6A4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429A5-CBA9-4BF7-8CA3-894850712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C3A3ED-8049-4CCD-B21D-55A6E312F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43642-4FB9-4C17-9914-4A1A6BAAC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9267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84FA10-699A-4F89-8621-B38DF6A5B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E271B0-5E78-4234-89A4-4CF93A1E8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FAE9ED-D233-411C-955D-B5CD849C3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B7560C-BBEF-4F2D-A5C0-FC58BD1A1A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BE021A-2949-41B8-947A-CA4BE5084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1046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4A1B43-1009-460E-8419-93B23A3C54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DEA08B-061E-408F-88DC-1704F48A3D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8C16C-0EE7-4FAF-901B-908C5E4689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D41D77-27D9-44FA-886D-55A3C9544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803E7-3671-4ACB-80EF-1ACFAE911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6280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24AB5-A5A8-46DE-A5A0-5D488E3C0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07B7B-C9B5-49DD-B55E-75CD81575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2DCAA5-6913-4314-803A-51519A57D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65D99A-7277-4C8A-A88B-CA533A194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B9E28A-E87D-417E-991E-664C7D4CD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5959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09517E-AF21-448F-A9B9-DBC67CC91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B8D44F-E008-41CE-BB29-D3308B3BB7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743AC6-4851-4913-BCF8-64E73818E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814C8E-18A4-4FFC-B989-D30B3EAD7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326A37-885D-4D58-81C2-28B96FB8F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21206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F4D25-C76B-412E-98AF-6B9027D080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D5D59D-725F-45D8-9834-3902AE47621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80665-A169-46D0-A8B0-84F2253225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0F7782-4E55-4363-8573-0A5094E07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8F7379-C5A8-4DBB-815E-0D0938FAD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873A73-D448-42A0-9532-4B11376CB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0300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40B5F-3123-463F-93A2-9A17983A7E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62F6BC-FA08-47D7-9387-5CC25ADCF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92B770-DCF5-4EF8-A237-84E9D65A70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32EB6A-827B-447D-B3BB-711583C614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6F15C0-10F6-42A7-AEA9-791E1BC068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B2DA49-2E2B-4AAB-86C3-13F7D96DE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C472BC-07F5-406B-B30F-E34660C77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7644F8-5940-44F5-A2BF-C47FDA2F0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07660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60894-F1FB-47AF-B480-AE6402AE0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4422FF-F560-45DC-8684-BCA62749A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367D7C-F96F-4855-A784-9E0ACF7B3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FF9630-F918-4C9B-9C26-5F7A724C3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3481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93A113-EC25-410A-82BB-BE510D250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2A07BD-45C4-4FC7-AD2C-6DBF45323B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833697-1A6B-462C-8D93-3AF0B82CD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9232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1286F-F486-4F35-AB8D-C0C140B73E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284ED-A989-4D1D-BD1A-1F4065D4F6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C89387-220A-4AD4-9625-21AE42EB2E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92349A-8DF1-4EA6-915B-3EC1FDE10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4C9666-6429-449C-A7E1-D1365DF71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AB3823-EFBD-4D32-8424-59085A624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5515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AC29F-5093-464E-87AA-DCE51A58D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C045DB-8360-4711-836E-E718214DAE7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DC17A6-AA3C-4A5C-8C50-2ECCF8E52A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14FA2C-57B7-4348-8F0D-D840DBC90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B4CAF4-3DD8-400D-A95F-FE55AD6B9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627403-62F7-452F-A2B0-E9EC674F4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49235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393915-E0F9-42A1-AE8C-AC3D0D8CB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454B4-6B26-47AF-BC55-8BC7FE3503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8729C-AA41-4CDC-855D-A8556EE6DC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65041-2C41-4339-ADAE-4D7E58F09BF0}" type="datetimeFigureOut">
              <a:rPr lang="en-CA" smtClean="0"/>
              <a:t>2021-10-23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A5CBB-C405-45D5-9816-D9655F50B1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A603F-D6A2-4EB7-B262-955CFCDBFB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9BE8F-C71F-42EB-A4EB-E7D2388E2C1F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8807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1.png"/><Relationship Id="rId18" Type="http://schemas.openxmlformats.org/officeDocument/2006/relationships/image" Target="../media/image6.sv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slideLayout" Target="../slideLayouts/slideLayout1.xml"/><Relationship Id="rId17" Type="http://schemas.openxmlformats.org/officeDocument/2006/relationships/image" Target="../media/image5.png"/><Relationship Id="rId2" Type="http://schemas.openxmlformats.org/officeDocument/2006/relationships/tags" Target="../tags/tag2.xml"/><Relationship Id="rId16" Type="http://schemas.openxmlformats.org/officeDocument/2006/relationships/image" Target="../media/image4.png"/><Relationship Id="rId20" Type="http://schemas.openxmlformats.org/officeDocument/2006/relationships/image" Target="../media/image8.svg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image" Target="../media/image3.jpeg"/><Relationship Id="rId10" Type="http://schemas.openxmlformats.org/officeDocument/2006/relationships/tags" Target="../tags/tag10.xml"/><Relationship Id="rId19" Type="http://schemas.openxmlformats.org/officeDocument/2006/relationships/image" Target="../media/image7.png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.xml"/><Relationship Id="rId3" Type="http://schemas.openxmlformats.org/officeDocument/2006/relationships/tags" Target="../tags/tag56.xml"/><Relationship Id="rId7" Type="http://schemas.openxmlformats.org/officeDocument/2006/relationships/tags" Target="../tags/tag60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9" Type="http://schemas.openxmlformats.org/officeDocument/2006/relationships/image" Target="../media/image2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6" Type="http://schemas.openxmlformats.org/officeDocument/2006/relationships/image" Target="../media/image23.jpe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tags" Target="../tags/tag14.xml"/><Relationship Id="rId7" Type="http://schemas.openxmlformats.org/officeDocument/2006/relationships/slideLayout" Target="../slideLayouts/slideLayout2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9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25.xml"/><Relationship Id="rId4" Type="http://schemas.openxmlformats.org/officeDocument/2006/relationships/tags" Target="../tags/tag2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33.xml"/><Relationship Id="rId13" Type="http://schemas.openxmlformats.org/officeDocument/2006/relationships/image" Target="../media/image14.gif"/><Relationship Id="rId3" Type="http://schemas.openxmlformats.org/officeDocument/2006/relationships/tags" Target="../tags/tag28.xml"/><Relationship Id="rId7" Type="http://schemas.openxmlformats.org/officeDocument/2006/relationships/tags" Target="../tags/tag32.xml"/><Relationship Id="rId12" Type="http://schemas.openxmlformats.org/officeDocument/2006/relationships/image" Target="../media/image13.png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6" Type="http://schemas.openxmlformats.org/officeDocument/2006/relationships/tags" Target="../tags/tag31.xml"/><Relationship Id="rId11" Type="http://schemas.openxmlformats.org/officeDocument/2006/relationships/image" Target="../media/image12.png"/><Relationship Id="rId5" Type="http://schemas.openxmlformats.org/officeDocument/2006/relationships/tags" Target="../tags/tag30.xml"/><Relationship Id="rId10" Type="http://schemas.openxmlformats.org/officeDocument/2006/relationships/slideLayout" Target="../slideLayouts/slideLayout2.xml"/><Relationship Id="rId4" Type="http://schemas.openxmlformats.org/officeDocument/2006/relationships/tags" Target="../tags/tag29.xml"/><Relationship Id="rId9" Type="http://schemas.openxmlformats.org/officeDocument/2006/relationships/tags" Target="../tags/tag34.xml"/><Relationship Id="rId14" Type="http://schemas.openxmlformats.org/officeDocument/2006/relationships/image" Target="../media/image15.gi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tags" Target="../tags/tag37.xml"/><Relationship Id="rId7" Type="http://schemas.openxmlformats.org/officeDocument/2006/relationships/diagramLayout" Target="../diagrams/layout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diagramData" Target="../diagrams/data1.xml"/><Relationship Id="rId5" Type="http://schemas.openxmlformats.org/officeDocument/2006/relationships/slideLayout" Target="../slideLayouts/slideLayout2.xml"/><Relationship Id="rId10" Type="http://schemas.microsoft.com/office/2007/relationships/diagramDrawing" Target="../diagrams/drawing1.xml"/><Relationship Id="rId4" Type="http://schemas.openxmlformats.org/officeDocument/2006/relationships/tags" Target="../tags/tag38.xml"/><Relationship Id="rId9" Type="http://schemas.openxmlformats.org/officeDocument/2006/relationships/diagramColors" Target="../diagrams/colors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7" Type="http://schemas.openxmlformats.org/officeDocument/2006/relationships/image" Target="../media/image16.gif"/><Relationship Id="rId2" Type="http://schemas.openxmlformats.org/officeDocument/2006/relationships/tags" Target="../tags/tag40.xml"/><Relationship Id="rId1" Type="http://schemas.openxmlformats.org/officeDocument/2006/relationships/tags" Target="../tags/tag39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43.xml"/><Relationship Id="rId4" Type="http://schemas.openxmlformats.org/officeDocument/2006/relationships/tags" Target="../tags/tag4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image" Target="../media/image17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4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2.xml"/><Relationship Id="rId4" Type="http://schemas.openxmlformats.org/officeDocument/2006/relationships/tags" Target="../tags/tag5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FFD48BC7-DC40-47DE-87EE-9F4B6ECB9A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Freeform: Shape 40">
            <a:extLst>
              <a:ext uri="{FF2B5EF4-FFF2-40B4-BE49-F238E27FC236}">
                <a16:creationId xmlns:a16="http://schemas.microsoft.com/office/drawing/2014/main" id="{E502BBC7-2C76-46F3-BC24-5985BC13DB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2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43" name="Freeform: Shape 42">
            <a:extLst>
              <a:ext uri="{FF2B5EF4-FFF2-40B4-BE49-F238E27FC236}">
                <a16:creationId xmlns:a16="http://schemas.microsoft.com/office/drawing/2014/main" id="{C7F28D52-2A5F-4D23-81AE-7CB8B591C7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3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A8F26BEC-261F-4577-ADD8-F4E92C1A86ED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4646672" y="543136"/>
            <a:ext cx="2898656" cy="500908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DF1BA5-E93D-4018-9553-BADFF7DB1056}"/>
              </a:ext>
            </a:extLst>
          </p:cNvPr>
          <p:cNvSpPr>
            <a:spLocks noGrp="1"/>
          </p:cNvSpPr>
          <p:nvPr>
            <p:ph type="ctrTitle"/>
            <p:custDataLst>
              <p:tags r:id="rId5"/>
            </p:custDataLst>
          </p:nvPr>
        </p:nvSpPr>
        <p:spPr>
          <a:xfrm>
            <a:off x="1524003" y="1999615"/>
            <a:ext cx="9144000" cy="2764028"/>
          </a:xfrm>
        </p:spPr>
        <p:txBody>
          <a:bodyPr anchor="ctr">
            <a:normAutofit fontScale="90000"/>
          </a:bodyPr>
          <a:lstStyle/>
          <a:p>
            <a:r>
              <a:rPr lang="en-US" sz="61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Gentleman: a lightweight </a:t>
            </a:r>
            <a:br>
              <a:rPr lang="en-US" sz="61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61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web-based projectional editor</a:t>
            </a:r>
            <a:br>
              <a:rPr lang="en-US" sz="61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2700" dirty="0">
                <a:solidFill>
                  <a:schemeClr val="bg1"/>
                </a:solidFill>
              </a:rPr>
              <a:t>+</a:t>
            </a:r>
            <a:br>
              <a:rPr lang="en-US" sz="6100" dirty="0"/>
            </a:br>
            <a:r>
              <a:rPr lang="en-US" sz="4900" b="1" dirty="0">
                <a:solidFill>
                  <a:schemeClr val="accent1"/>
                </a:solidFill>
              </a:rPr>
              <a:t>Creating a language</a:t>
            </a:r>
            <a:endParaRPr lang="en-CA" sz="6100" b="1" dirty="0">
              <a:solidFill>
                <a:schemeClr val="accent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2DE147-6118-4C76-AFAA-0AA3611F057B}"/>
              </a:ext>
            </a:extLst>
          </p:cNvPr>
          <p:cNvSpPr>
            <a:spLocks noGrp="1"/>
          </p:cNvSpPr>
          <p:nvPr>
            <p:ph type="subTitle" idx="1"/>
            <p:custDataLst>
              <p:tags r:id="rId6"/>
            </p:custDataLst>
          </p:nvPr>
        </p:nvSpPr>
        <p:spPr>
          <a:xfrm>
            <a:off x="1966912" y="5645150"/>
            <a:ext cx="8258176" cy="631825"/>
          </a:xfrm>
        </p:spPr>
        <p:txBody>
          <a:bodyPr anchor="ctr">
            <a:normAutofit/>
          </a:bodyPr>
          <a:lstStyle/>
          <a:p>
            <a:r>
              <a:rPr lang="en-US" b="1" dirty="0"/>
              <a:t>Louis-Edouard LAFONTANT</a:t>
            </a:r>
            <a:endParaRPr lang="en-CA" b="1" dirty="0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629484E-3792-4B3D-89AD-7C8A1ED0E0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7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3" name="Picture 9" descr="D:\Documents\Documents\UdM\sms\dev\websites\EugeneUdMWebSite\img\WEB_UdeM\UdeM_RVB.jpg">
            <a:extLst>
              <a:ext uri="{FF2B5EF4-FFF2-40B4-BE49-F238E27FC236}">
                <a16:creationId xmlns:a16="http://schemas.microsoft.com/office/drawing/2014/main" id="{659B6CEF-ABB9-4CC6-8FAA-010F72299449}"/>
              </a:ext>
            </a:extLst>
          </p:cNvPr>
          <p:cNvPicPr>
            <a:picLocks noChangeAspect="1" noChangeArrowheads="1"/>
          </p:cNvPicPr>
          <p:nvPr>
            <p:custDataLst>
              <p:tags r:id="rId8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9677" y="6276975"/>
            <a:ext cx="1079296" cy="417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" name="Picture 4" descr="http://geodes.iro.umontreal.ca/assets/img/geodes.png">
            <a:extLst>
              <a:ext uri="{FF2B5EF4-FFF2-40B4-BE49-F238E27FC236}">
                <a16:creationId xmlns:a16="http://schemas.microsoft.com/office/drawing/2014/main" id="{75812402-6C6C-4E6A-B0A2-EF64F1E3FE3C}"/>
              </a:ext>
            </a:extLst>
          </p:cNvPr>
          <p:cNvPicPr>
            <a:picLocks noChangeAspect="1" noChangeArrowheads="1"/>
          </p:cNvPicPr>
          <p:nvPr>
            <p:custDataLst>
              <p:tags r:id="rId9"/>
            </p:custDataLst>
          </p:nvPr>
        </p:nvPicPr>
        <p:blipFill>
          <a:blip r:embed="rId1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9368" y="6432621"/>
            <a:ext cx="1548266" cy="269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" name="Graphic 204">
            <a:extLst>
              <a:ext uri="{FF2B5EF4-FFF2-40B4-BE49-F238E27FC236}">
                <a16:creationId xmlns:a16="http://schemas.microsoft.com/office/drawing/2014/main" id="{0CC0A726-BE49-4BBC-B6F7-DCFBA07AC417}"/>
              </a:ext>
            </a:extLst>
          </p:cNvPr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2453027" y="6410765"/>
            <a:ext cx="1332572" cy="272056"/>
          </a:xfrm>
          <a:prstGeom prst="rect">
            <a:avLst/>
          </a:prstGeom>
        </p:spPr>
      </p:pic>
      <p:pic>
        <p:nvPicPr>
          <p:cNvPr id="206" name="Graphic 205">
            <a:extLst>
              <a:ext uri="{FF2B5EF4-FFF2-40B4-BE49-F238E27FC236}">
                <a16:creationId xmlns:a16="http://schemas.microsoft.com/office/drawing/2014/main" id="{5D222A86-F2A0-4583-B90A-053EDECBC03B}"/>
              </a:ext>
            </a:extLst>
          </p:cNvPr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6721403" y="6457044"/>
            <a:ext cx="1399473" cy="27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540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08D150C6-094D-421C-A3A5-EFD601F63F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162D4572-9A7D-4F5C-8592-71CEDD98A2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3374250" y="-1962494"/>
            <a:ext cx="5470372" cy="12188952"/>
          </a:xfrm>
          <a:prstGeom prst="rect">
            <a:avLst/>
          </a:prstGeom>
        </p:spPr>
      </p:pic>
      <p:pic>
        <p:nvPicPr>
          <p:cNvPr id="7" name="Picture 6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B82BD836-F9D6-49E0-A240-58FC93AAA21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89" r="9114" b="1"/>
          <a:stretch/>
        </p:blipFill>
        <p:spPr>
          <a:xfrm>
            <a:off x="13373" y="10"/>
            <a:ext cx="12165257" cy="3428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ADF1BA5-E93D-4018-9553-BADFF7DB1056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1403632" y="3428999"/>
            <a:ext cx="9283781" cy="140596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b="1"/>
              <a:t>Demonstration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12DE147-6118-4C76-AFAA-0AA3611F057B}"/>
              </a:ext>
            </a:extLst>
          </p:cNvPr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1403632" y="4950385"/>
            <a:ext cx="9283781" cy="122181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2000" b="1">
                <a:solidFill>
                  <a:schemeClr val="tx1"/>
                </a:solidFill>
              </a:rPr>
              <a:t>Concept definition</a:t>
            </a:r>
          </a:p>
          <a:p>
            <a:pPr algn="ctr"/>
            <a:r>
              <a:rPr lang="en-US" sz="2000" b="1">
                <a:solidFill>
                  <a:schemeClr val="tx1"/>
                </a:solidFill>
              </a:rPr>
              <a:t>Projection definition</a:t>
            </a:r>
          </a:p>
          <a:p>
            <a:pPr algn="ctr"/>
            <a:r>
              <a:rPr lang="en-US" sz="2000" b="1">
                <a:solidFill>
                  <a:schemeClr val="tx1"/>
                </a:solidFill>
              </a:rPr>
              <a:t>Integration</a:t>
            </a:r>
          </a:p>
        </p:txBody>
      </p:sp>
      <p:sp>
        <p:nvSpPr>
          <p:cNvPr id="48" name="Rectangle 22">
            <a:extLst>
              <a:ext uri="{FF2B5EF4-FFF2-40B4-BE49-F238E27FC236}">
                <a16:creationId xmlns:a16="http://schemas.microsoft.com/office/drawing/2014/main" id="{C97BB80D-6528-4587-B88F-8DE929799A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21" y="685797"/>
            <a:ext cx="118872" cy="15504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24">
            <a:extLst>
              <a:ext uri="{FF2B5EF4-FFF2-40B4-BE49-F238E27FC236}">
                <a16:creationId xmlns:a16="http://schemas.microsoft.com/office/drawing/2014/main" id="{D2F3E849-003B-4492-8C12-F7CC497F5A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73128" y="6172201"/>
            <a:ext cx="118872" cy="685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40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9AA72BD9-2C5A-4EDC-931F-5AA08EACA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anorama, Rural, Landscape, Agriculture, Meadow, Nature">
            <a:extLst>
              <a:ext uri="{FF2B5EF4-FFF2-40B4-BE49-F238E27FC236}">
                <a16:creationId xmlns:a16="http://schemas.microsoft.com/office/drawing/2014/main" id="{DECE02CF-8B49-4B0B-9702-0F64AC760E4B}"/>
              </a:ext>
            </a:extLst>
          </p:cNvPr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17" r="38378"/>
          <a:stretch/>
        </p:blipFill>
        <p:spPr bwMode="auto">
          <a:xfrm>
            <a:off x="3522468" y="10"/>
            <a:ext cx="86695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9" name="Rectangle 72">
            <a:extLst>
              <a:ext uri="{FF2B5EF4-FFF2-40B4-BE49-F238E27FC236}">
                <a16:creationId xmlns:a16="http://schemas.microsoft.com/office/drawing/2014/main" id="{DD3981AC-7B61-4947-BCF3-F7AA7FA38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3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765A73-0025-4764-AD23-053118121F75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3600" dirty="0"/>
              <a:t>Outlook</a:t>
            </a:r>
            <a:endParaRPr lang="en-CA" sz="3600" dirty="0"/>
          </a:p>
        </p:txBody>
      </p:sp>
      <p:sp>
        <p:nvSpPr>
          <p:cNvPr id="1030" name="Rectangle 7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5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1" name="Rectangle 7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6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7F0BF2-CA61-4D6A-9900-90CF11AC1B55}"/>
              </a:ext>
            </a:extLst>
          </p:cNvPr>
          <p:cNvSpPr>
            <a:spLocks noGrp="1"/>
          </p:cNvSpPr>
          <p:nvPr>
            <p:ph idx="1"/>
            <p:custDataLst>
              <p:tags r:id="rId7"/>
            </p:custDataLst>
          </p:nvPr>
        </p:nvSpPr>
        <p:spPr>
          <a:xfrm>
            <a:off x="371093" y="2718054"/>
            <a:ext cx="5079796" cy="3620602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CA" sz="2400" b="1" dirty="0"/>
              <a:t>Currently being looked at</a:t>
            </a:r>
          </a:p>
          <a:p>
            <a:r>
              <a:rPr lang="en-CA" sz="2000" dirty="0"/>
              <a:t>Add support for graphical notations </a:t>
            </a:r>
          </a:p>
          <a:p>
            <a:r>
              <a:rPr lang="en-CA" sz="2000" dirty="0"/>
              <a:t>Improve the projection preview experience</a:t>
            </a:r>
          </a:p>
          <a:p>
            <a:r>
              <a:rPr lang="en-CA" sz="2000" dirty="0"/>
              <a:t>Provide more export options</a:t>
            </a:r>
          </a:p>
          <a:p>
            <a:endParaRPr lang="en-CA" sz="1700" dirty="0"/>
          </a:p>
          <a:p>
            <a:pPr marL="0" indent="0">
              <a:buNone/>
            </a:pPr>
            <a:r>
              <a:rPr lang="en-CA" sz="2400" b="1" dirty="0"/>
              <a:t>On the horizon</a:t>
            </a:r>
          </a:p>
          <a:p>
            <a:r>
              <a:rPr lang="en-CA" sz="2000" dirty="0"/>
              <a:t>Operations and predicate-based properties</a:t>
            </a:r>
          </a:p>
          <a:p>
            <a:r>
              <a:rPr lang="en-CA" sz="2000" dirty="0"/>
              <a:t>Integration with a modeling server</a:t>
            </a:r>
          </a:p>
          <a:p>
            <a:r>
              <a:rPr lang="en-CA" sz="2000" dirty="0"/>
              <a:t>Repository of concepts</a:t>
            </a:r>
          </a:p>
        </p:txBody>
      </p:sp>
    </p:spTree>
    <p:extLst>
      <p:ext uri="{BB962C8B-B14F-4D97-AF65-F5344CB8AC3E}">
        <p14:creationId xmlns:p14="http://schemas.microsoft.com/office/powerpoint/2010/main" val="25089352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Rectangle 7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Board, Chalk, Feedback, Review, Study, School">
            <a:extLst>
              <a:ext uri="{FF2B5EF4-FFF2-40B4-BE49-F238E27FC236}">
                <a16:creationId xmlns:a16="http://schemas.microsoft.com/office/drawing/2014/main" id="{3FA87486-BEB6-4CFF-84E0-F1A142B1315D}"/>
              </a:ext>
            </a:extLst>
          </p:cNvPr>
          <p:cNvPicPr>
            <a:picLocks noChangeAspect="1" noChangeArrowheads="1"/>
          </p:cNvPicPr>
          <p:nvPr>
            <p:custDataLst>
              <p:tags r:id="rId2"/>
            </p:custDataLst>
          </p:nvPr>
        </p:nvPicPr>
        <p:blipFill rotWithShape="1"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4" b="1385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332DB28-1103-4A9E-87D1-13EA0516811F}"/>
              </a:ext>
            </a:extLst>
          </p:cNvPr>
          <p:cNvSpPr>
            <a:spLocks noGrp="1"/>
          </p:cNvSpPr>
          <p:nvPr>
            <p:ph type="ctrTitle"/>
            <p:custDataLst>
              <p:tags r:id="rId3"/>
            </p:custDataLst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Discussion and Questions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35169137-5A4A-403B-B1C2-99117C27B1B4}"/>
              </a:ext>
            </a:extLst>
          </p:cNvPr>
          <p:cNvSpPr>
            <a:spLocks noGrp="1"/>
          </p:cNvSpPr>
          <p:nvPr>
            <p:ph type="subTitle" idx="1"/>
            <p:custDataLst>
              <p:tags r:id="rId4"/>
            </p:custDataLst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Thank you!</a:t>
            </a:r>
            <a:endParaRPr lang="en-CA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83782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26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2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orking space background">
            <a:extLst>
              <a:ext uri="{FF2B5EF4-FFF2-40B4-BE49-F238E27FC236}">
                <a16:creationId xmlns:a16="http://schemas.microsoft.com/office/drawing/2014/main" id="{22671BF5-0044-4D10-A3C7-92D8A4770D0B}"/>
              </a:ext>
            </a:extLst>
          </p:cNvPr>
          <p:cNvPicPr>
            <a:picLocks noChangeAspect="1"/>
          </p:cNvPicPr>
          <p:nvPr>
            <p:custDataLst>
              <p:tags r:id="rId3"/>
            </p:custDataLst>
          </p:nvPr>
        </p:nvPicPr>
        <p:blipFill rotWithShape="1">
          <a:blip r:embed="rId8">
            <a:alphaModFix amt="40000"/>
          </a:blip>
          <a:srcRect l="17752" r="-1" b="-1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98DEDC-55F4-4AF5-8FE8-8D0CCC394B59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838201" y="365125"/>
            <a:ext cx="5251316" cy="162763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Introduction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DE5A5-D2F9-4A33-9980-CEB3DA576EEC}"/>
              </a:ext>
            </a:extLst>
          </p:cNvPr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838199" y="1992761"/>
            <a:ext cx="5127805" cy="418420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Computer science graduate specialized in software engineering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Course instructor at University of Montreal and member of the </a:t>
            </a:r>
            <a:r>
              <a:rPr lang="en-US" sz="2000" b="1" dirty="0">
                <a:solidFill>
                  <a:srgbClr val="FFFFFF"/>
                </a:solidFill>
              </a:rPr>
              <a:t>GEODES</a:t>
            </a:r>
            <a:r>
              <a:rPr lang="en-US" sz="2000" dirty="0">
                <a:solidFill>
                  <a:srgbClr val="FFFFFF"/>
                </a:solidFill>
              </a:rPr>
              <a:t> Software Engineering Research Group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Strong interest in human-computer interaction (HCI) and the exploitation of dynamic environments. 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Current research with prof. </a:t>
            </a:r>
            <a:r>
              <a:rPr lang="en-US" sz="2000" b="1" dirty="0">
                <a:solidFill>
                  <a:srgbClr val="FFFFFF"/>
                </a:solidFill>
              </a:rPr>
              <a:t>Eugene SYRIANI</a:t>
            </a:r>
          </a:p>
          <a:p>
            <a:pPr lvl="1"/>
            <a:r>
              <a:rPr lang="en-US" sz="1800" dirty="0">
                <a:solidFill>
                  <a:srgbClr val="FFFFFF"/>
                </a:solidFill>
              </a:rPr>
              <a:t>Domain-specific modeling</a:t>
            </a:r>
          </a:p>
          <a:p>
            <a:pPr lvl="1"/>
            <a:r>
              <a:rPr lang="en-US" sz="1800" dirty="0">
                <a:solidFill>
                  <a:srgbClr val="FFFFFF"/>
                </a:solidFill>
              </a:rPr>
              <a:t>Low-code engineering</a:t>
            </a:r>
          </a:p>
          <a:p>
            <a:pPr lvl="1"/>
            <a:r>
              <a:rPr lang="en-US" sz="1800" dirty="0">
                <a:solidFill>
                  <a:srgbClr val="FFFFFF"/>
                </a:solidFill>
              </a:rPr>
              <a:t>Projectional editing</a:t>
            </a:r>
          </a:p>
          <a:p>
            <a:pPr lvl="1">
              <a:buFont typeface="Symbol" panose="05050102010706020507" pitchFamily="18" charset="2"/>
              <a:buChar char="Þ"/>
            </a:pPr>
            <a:r>
              <a:rPr lang="en-US" sz="1800" b="1" dirty="0">
                <a:solidFill>
                  <a:srgbClr val="FFFFFF"/>
                </a:solidFill>
              </a:rPr>
              <a:t> Gentleman </a:t>
            </a:r>
            <a:r>
              <a:rPr lang="en-US" sz="1800" dirty="0">
                <a:solidFill>
                  <a:srgbClr val="FFFFFF"/>
                </a:solidFill>
              </a:rPr>
              <a:t>(collab. with E. SYRIANI)</a:t>
            </a:r>
          </a:p>
        </p:txBody>
      </p:sp>
      <p:pic>
        <p:nvPicPr>
          <p:cNvPr id="7" name="Picture 6" descr="A person in a suit and tie&#10;&#10;Description automatically generated with medium confidence">
            <a:extLst>
              <a:ext uri="{FF2B5EF4-FFF2-40B4-BE49-F238E27FC236}">
                <a16:creationId xmlns:a16="http://schemas.microsoft.com/office/drawing/2014/main" id="{F45B7AD3-B9F9-4E7F-8857-A749C66D1208}"/>
              </a:ext>
            </a:extLst>
          </p:cNvPr>
          <p:cNvPicPr>
            <a:picLocks noChangeAspect="1"/>
          </p:cNvPicPr>
          <p:nvPr>
            <p:custDataLst>
              <p:tags r:id="rId6"/>
            </p:custDataLst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27" r="9027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36160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alphaModFix amt="85000"/>
            <a:lum/>
          </a:blip>
          <a:srcRect/>
          <a:tile tx="-2692400" ty="-101600" sx="90000" sy="9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35A49-2C29-4A7D-9A97-B01C0A8E1925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552450" y="149621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Outline</a:t>
            </a:r>
            <a:endParaRPr lang="en-CA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EA7BE-65B3-4063-90D9-B4E731A4F194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552450" y="1381919"/>
            <a:ext cx="1051560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CA" sz="3200" dirty="0">
                <a:solidFill>
                  <a:schemeClr val="bg1"/>
                </a:solidFill>
              </a:rPr>
              <a:t>Background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3200" dirty="0">
                <a:solidFill>
                  <a:schemeClr val="bg1"/>
                </a:solidFill>
              </a:rPr>
              <a:t>Gentleman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3200" dirty="0">
                <a:solidFill>
                  <a:schemeClr val="bg1"/>
                </a:solidFill>
              </a:rPr>
              <a:t>Demonstration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3200" dirty="0">
                <a:solidFill>
                  <a:schemeClr val="bg1"/>
                </a:solidFill>
              </a:rPr>
              <a:t>Outlook</a:t>
            </a:r>
          </a:p>
          <a:p>
            <a:pPr marL="514350" indent="-514350">
              <a:buFont typeface="+mj-lt"/>
              <a:buAutoNum type="arabicPeriod"/>
            </a:pPr>
            <a:r>
              <a:rPr lang="en-CA" sz="3200" dirty="0">
                <a:solidFill>
                  <a:schemeClr val="bg1"/>
                </a:solidFill>
              </a:rPr>
              <a:t>Questions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90FA2BC-9CBF-48D5-805C-FBB6511A4750}"/>
              </a:ext>
            </a:extLst>
          </p:cNvPr>
          <p:cNvCxnSpPr/>
          <p:nvPr>
            <p:custDataLst>
              <p:tags r:id="rId3"/>
            </p:custDataLst>
          </p:nvPr>
        </p:nvCxnSpPr>
        <p:spPr>
          <a:xfrm>
            <a:off x="552450" y="1124743"/>
            <a:ext cx="11325225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0912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C7FA33FF-088D-4F16-95A2-2C64D353DE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A376EFB1-01CF-419F-ABF1-2AF02BBFC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2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09160" cy="6858000"/>
          </a:xfrm>
          <a:prstGeom prst="rect">
            <a:avLst/>
          </a:prstGeom>
          <a:solidFill>
            <a:schemeClr val="tx1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Freeform: Shape 53">
            <a:extLst>
              <a:ext uri="{FF2B5EF4-FFF2-40B4-BE49-F238E27FC236}">
                <a16:creationId xmlns:a16="http://schemas.microsoft.com/office/drawing/2014/main" id="{FF9DEA15-78BD-4750-AA18-B9F28A6D5A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3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284331" cy="6858000"/>
          </a:xfrm>
          <a:custGeom>
            <a:avLst/>
            <a:gdLst>
              <a:gd name="connsiteX0" fmla="*/ 0 w 4319042"/>
              <a:gd name="connsiteY0" fmla="*/ 0 h 6858000"/>
              <a:gd name="connsiteX1" fmla="*/ 1142888 w 4319042"/>
              <a:gd name="connsiteY1" fmla="*/ 0 h 6858000"/>
              <a:gd name="connsiteX2" fmla="*/ 4319042 w 4319042"/>
              <a:gd name="connsiteY2" fmla="*/ 6858000 h 6858000"/>
              <a:gd name="connsiteX3" fmla="*/ 0 w 431904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19042" h="6858000">
                <a:moveTo>
                  <a:pt x="0" y="0"/>
                </a:moveTo>
                <a:lnTo>
                  <a:pt x="1142888" y="0"/>
                </a:lnTo>
                <a:lnTo>
                  <a:pt x="431904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8D8748-04A2-47BF-BAAC-FC618C2687DC}"/>
              </a:ext>
            </a:extLst>
          </p:cNvPr>
          <p:cNvSpPr>
            <a:spLocks noGrp="1"/>
          </p:cNvSpPr>
          <p:nvPr>
            <p:ph type="title"/>
            <p:custDataLst>
              <p:tags r:id="rId4"/>
            </p:custDataLst>
          </p:nvPr>
        </p:nvSpPr>
        <p:spPr>
          <a:xfrm>
            <a:off x="448722" y="640080"/>
            <a:ext cx="3811716" cy="5257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Domain-specific modeling</a:t>
            </a:r>
            <a:endParaRPr lang="en-CA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6FA1B-C84B-4E7F-BB50-E47401D706AD}"/>
              </a:ext>
            </a:extLst>
          </p:cNvPr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4985732" y="640080"/>
            <a:ext cx="6928171" cy="5257800"/>
          </a:xfrm>
        </p:spPr>
        <p:txBody>
          <a:bodyPr anchor="ctr">
            <a:normAutofit/>
          </a:bodyPr>
          <a:lstStyle/>
          <a:p>
            <a:r>
              <a:rPr lang="en-US" sz="2400" dirty="0"/>
              <a:t>Raising the level of abstraction</a:t>
            </a:r>
          </a:p>
          <a:p>
            <a:pPr lvl="1"/>
            <a:r>
              <a:rPr lang="en-US" sz="2000" dirty="0"/>
              <a:t>Solution specified directly using problem domain concepts</a:t>
            </a:r>
          </a:p>
          <a:p>
            <a:pPr lvl="1"/>
            <a:r>
              <a:rPr lang="en-US" sz="2000" dirty="0"/>
              <a:t>Software development as a </a:t>
            </a:r>
            <a:r>
              <a:rPr lang="en-US" sz="2000" b="1" dirty="0"/>
              <a:t>model-driven activity</a:t>
            </a:r>
          </a:p>
          <a:p>
            <a:r>
              <a:rPr lang="en-US" sz="2400" dirty="0"/>
              <a:t>Leveraging the expertise and knowledge of many experts instead of relying solely on technical experts</a:t>
            </a:r>
            <a:endParaRPr lang="en-US" dirty="0"/>
          </a:p>
          <a:p>
            <a:pPr marL="457200" lvl="1" indent="0">
              <a:buNone/>
            </a:pPr>
            <a:r>
              <a:rPr lang="en-CA" b="1" i="0" dirty="0">
                <a:solidFill>
                  <a:srgbClr val="373637"/>
                </a:solidFill>
                <a:effectLst/>
              </a:rPr>
              <a:t>✓</a:t>
            </a:r>
            <a:r>
              <a:rPr lang="en-US" dirty="0"/>
              <a:t> Make software more accessible and inclusive</a:t>
            </a:r>
          </a:p>
          <a:p>
            <a:pPr marL="457200" lvl="1" indent="0">
              <a:buNone/>
            </a:pPr>
            <a:r>
              <a:rPr lang="en-CA" b="1" i="0" dirty="0">
                <a:solidFill>
                  <a:srgbClr val="373637"/>
                </a:solidFill>
                <a:effectLst/>
              </a:rPr>
              <a:t>✓</a:t>
            </a:r>
            <a:r>
              <a:rPr lang="en-US" dirty="0"/>
              <a:t> Better productivity and improved quality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400" dirty="0"/>
              <a:t>However, the adoption is not as widespread as envisioned. </a:t>
            </a:r>
            <a:r>
              <a:rPr lang="en-US" b="1" dirty="0"/>
              <a:t>Why?</a:t>
            </a: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38380987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72B886CF-D3D5-4CDE-A0D0-35994223D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A382C3-CDAA-420B-B397-D51CFAAD7D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2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22570" cy="6858000"/>
          </a:xfrm>
          <a:prstGeom prst="rect">
            <a:avLst/>
          </a:prstGeom>
          <a:ln>
            <a:noFill/>
          </a:ln>
          <a:effectLst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3BA6FB-60E7-4ACB-9E2F-6A602ADF7CDD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1078992" y="879822"/>
            <a:ext cx="5067537" cy="1193856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Language workbench</a:t>
            </a:r>
            <a:endParaRPr lang="en-CA" sz="4000" dirty="0">
              <a:solidFill>
                <a:srgbClr val="FFFFFF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64ED12E-516A-44B3-97AB-29E142ACF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4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891540"/>
            <a:ext cx="722376" cy="5071110"/>
          </a:xfrm>
          <a:prstGeom prst="rect">
            <a:avLst/>
          </a:prstGeom>
          <a:solidFill>
            <a:srgbClr val="4C52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A7DAA-CA4F-4550-BA33-9E62608A1C8C}"/>
              </a:ext>
            </a:extLst>
          </p:cNvPr>
          <p:cNvSpPr>
            <a:spLocks noGrp="1"/>
          </p:cNvSpPr>
          <p:nvPr>
            <p:ph idx="1"/>
            <p:custDataLst>
              <p:tags r:id="rId5"/>
            </p:custDataLst>
          </p:nvPr>
        </p:nvSpPr>
        <p:spPr>
          <a:xfrm>
            <a:off x="1078992" y="1961965"/>
            <a:ext cx="5589499" cy="401621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CA" sz="2600" i="1" dirty="0">
                <a:solidFill>
                  <a:srgbClr val="FFFFFF"/>
                </a:solidFill>
              </a:rPr>
              <a:t>Tools that support the efficient definition, reuse, and composition of languages and their IDEs</a:t>
            </a:r>
            <a:r>
              <a:rPr lang="en-CA" sz="2600" dirty="0">
                <a:solidFill>
                  <a:srgbClr val="FFFFFF"/>
                </a:solidFill>
              </a:rPr>
              <a:t>.</a:t>
            </a:r>
            <a:endParaRPr lang="en-CA" sz="2600" b="1" dirty="0">
              <a:solidFill>
                <a:srgbClr val="FFFFFF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en-CA" sz="2400" b="1" dirty="0">
                <a:solidFill>
                  <a:srgbClr val="FFFFFF"/>
                </a:solidFill>
              </a:rPr>
              <a:t>Editing environments</a:t>
            </a:r>
          </a:p>
          <a:p>
            <a:pPr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CA" sz="2100" b="1" dirty="0">
                <a:solidFill>
                  <a:srgbClr val="FFFFFF"/>
                </a:solidFill>
              </a:rPr>
              <a:t>Parser-based editor (free-form, syntax-directed)</a:t>
            </a:r>
            <a:br>
              <a:rPr lang="en-CA" sz="2100" b="1" dirty="0">
                <a:solidFill>
                  <a:srgbClr val="FFFFFF"/>
                </a:solidFill>
              </a:rPr>
            </a:br>
            <a:r>
              <a:rPr lang="en-CA" sz="2100" dirty="0" err="1">
                <a:solidFill>
                  <a:srgbClr val="FFFFFF"/>
                </a:solidFill>
              </a:rPr>
              <a:t>Xtext</a:t>
            </a:r>
            <a:r>
              <a:rPr lang="en-CA" sz="2100" dirty="0">
                <a:solidFill>
                  <a:srgbClr val="FFFFFF"/>
                </a:solidFill>
              </a:rPr>
              <a:t>, </a:t>
            </a:r>
            <a:r>
              <a:rPr lang="en-CA" sz="2100" dirty="0" err="1">
                <a:solidFill>
                  <a:srgbClr val="FFFFFF"/>
                </a:solidFill>
              </a:rPr>
              <a:t>MetaEdit</a:t>
            </a:r>
            <a:r>
              <a:rPr lang="en-CA" sz="2100" dirty="0">
                <a:solidFill>
                  <a:srgbClr val="FFFFFF"/>
                </a:solidFill>
              </a:rPr>
              <a:t>+, </a:t>
            </a:r>
            <a:r>
              <a:rPr lang="en-CA" sz="2100" dirty="0" err="1">
                <a:solidFill>
                  <a:srgbClr val="FFFFFF"/>
                </a:solidFill>
              </a:rPr>
              <a:t>AToMPM</a:t>
            </a:r>
            <a:endParaRPr lang="en-CA" sz="21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-CA" sz="2100" b="1" dirty="0" err="1">
                <a:solidFill>
                  <a:srgbClr val="FFFFFF"/>
                </a:solidFill>
              </a:rPr>
              <a:t>Projectional</a:t>
            </a:r>
            <a:r>
              <a:rPr lang="en-CA" sz="2100" b="1" dirty="0">
                <a:solidFill>
                  <a:srgbClr val="FFFFFF"/>
                </a:solidFill>
              </a:rPr>
              <a:t> editor: no-parser, multiple notations</a:t>
            </a:r>
            <a:br>
              <a:rPr lang="en-CA" sz="2100" b="1" dirty="0">
                <a:solidFill>
                  <a:srgbClr val="FFFFFF"/>
                </a:solidFill>
              </a:rPr>
            </a:br>
            <a:r>
              <a:rPr lang="en-CA" sz="2100" dirty="0">
                <a:solidFill>
                  <a:srgbClr val="FFFFFF"/>
                </a:solidFill>
              </a:rPr>
              <a:t>MPS, </a:t>
            </a:r>
            <a:r>
              <a:rPr lang="en-CA" sz="2100" dirty="0" err="1">
                <a:solidFill>
                  <a:srgbClr val="FFFFFF"/>
                </a:solidFill>
              </a:rPr>
              <a:t>WholePlatform</a:t>
            </a:r>
            <a:endParaRPr lang="en-CA" sz="2100" dirty="0">
              <a:solidFill>
                <a:srgbClr val="FFFFFF"/>
              </a:solidFill>
            </a:endParaRPr>
          </a:p>
          <a:p>
            <a:pPr marL="0" indent="0">
              <a:spcBef>
                <a:spcPts val="1800"/>
              </a:spcBef>
              <a:buNone/>
            </a:pPr>
            <a:r>
              <a:rPr lang="en-CA" sz="2600" b="1" dirty="0">
                <a:solidFill>
                  <a:srgbClr val="FFFFFF"/>
                </a:solidFill>
              </a:rPr>
              <a:t>Recurring problems</a:t>
            </a:r>
          </a:p>
          <a:p>
            <a:pPr>
              <a:buFont typeface="Calibri" panose="020F0502020204030204" pitchFamily="34" charset="0"/>
              <a:buChar char="×"/>
            </a:pPr>
            <a:r>
              <a:rPr lang="en-CA" sz="2400" b="1" dirty="0">
                <a:solidFill>
                  <a:srgbClr val="FFFFFF"/>
                </a:solidFill>
              </a:rPr>
              <a:t>Rooted in OOP</a:t>
            </a:r>
          </a:p>
          <a:p>
            <a:pPr>
              <a:buFont typeface="Calibri" panose="020F0502020204030204" pitchFamily="34" charset="0"/>
              <a:buChar char="×"/>
            </a:pPr>
            <a:r>
              <a:rPr lang="en-CA" sz="2400" b="1" dirty="0">
                <a:solidFill>
                  <a:srgbClr val="FFFFFF"/>
                </a:solidFill>
              </a:rPr>
              <a:t>Heavy-weight</a:t>
            </a:r>
          </a:p>
          <a:p>
            <a:pPr>
              <a:buFont typeface="Calibri" panose="020F0502020204030204" pitchFamily="34" charset="0"/>
              <a:buChar char="×"/>
            </a:pPr>
            <a:r>
              <a:rPr lang="en-CA" sz="2400" b="1" dirty="0">
                <a:solidFill>
                  <a:srgbClr val="FFFFFF"/>
                </a:solidFill>
              </a:rPr>
              <a:t>Platform-specific</a:t>
            </a:r>
          </a:p>
          <a:p>
            <a:pPr>
              <a:buFont typeface="Calibri" panose="020F0502020204030204" pitchFamily="34" charset="0"/>
              <a:buChar char="×"/>
            </a:pPr>
            <a:r>
              <a:rPr lang="en-CA" sz="2400" b="1" dirty="0">
                <a:solidFill>
                  <a:srgbClr val="FFFFFF"/>
                </a:solidFill>
              </a:rPr>
              <a:t>Poor usability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C179B21-1743-45FB-AAA3-609E13EFEE6B}"/>
              </a:ext>
            </a:extLst>
          </p:cNvPr>
          <p:cNvPicPr>
            <a:picLocks noChangeAspect="1" noChangeArrowheads="1"/>
          </p:cNvPicPr>
          <p:nvPr>
            <p:custDataLst>
              <p:tags r:id="rId6"/>
            </p:custDataLst>
          </p:nvPr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587525" y="417340"/>
            <a:ext cx="1839213" cy="547486"/>
          </a:xfrm>
          <a:prstGeom prst="rect">
            <a:avLst/>
          </a:prstGeom>
          <a:noFill/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Jetbrains MPS Consulting - Strumenta">
            <a:extLst>
              <a:ext uri="{FF2B5EF4-FFF2-40B4-BE49-F238E27FC236}">
                <a16:creationId xmlns:a16="http://schemas.microsoft.com/office/drawing/2014/main" id="{006A4434-BEFB-49CC-9BE9-97A87241E181}"/>
              </a:ext>
            </a:extLst>
          </p:cNvPr>
          <p:cNvPicPr>
            <a:picLocks noChangeAspect="1" noChangeArrowheads="1"/>
          </p:cNvPicPr>
          <p:nvPr>
            <p:custDataLst>
              <p:tags r:id="rId7"/>
            </p:custDataLst>
          </p:nvPr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36339" y="3850352"/>
            <a:ext cx="1839211" cy="478195"/>
          </a:xfrm>
          <a:prstGeom prst="rect">
            <a:avLst/>
          </a:prstGeom>
          <a:noFill/>
          <a:effectLst>
            <a:outerShdw blurRad="406400" dist="317500" dir="5400000" sx="89000" sy="89000" rotWithShape="0">
              <a:prstClr val="black">
                <a:alpha val="15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Xtext - Eclipse Support">
            <a:extLst>
              <a:ext uri="{FF2B5EF4-FFF2-40B4-BE49-F238E27FC236}">
                <a16:creationId xmlns:a16="http://schemas.microsoft.com/office/drawing/2014/main" id="{40173D8D-5D5D-431D-B4A5-8BD4B497A75C}"/>
              </a:ext>
            </a:extLst>
          </p:cNvPr>
          <p:cNvPicPr>
            <a:picLocks noChangeAspect="1" noChangeArrowheads="1" noCrop="1"/>
          </p:cNvPicPr>
          <p:nvPr>
            <p:custDataLst>
              <p:tags r:id="rId8"/>
            </p:custDataLst>
          </p:nvPr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0223" y="1114726"/>
            <a:ext cx="3099741" cy="2219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4" descr="A tale about domain-specific languages | by Mikhail Barash | Medium">
            <a:extLst>
              <a:ext uri="{FF2B5EF4-FFF2-40B4-BE49-F238E27FC236}">
                <a16:creationId xmlns:a16="http://schemas.microsoft.com/office/drawing/2014/main" id="{49FE8A1A-3D27-44CF-9504-7BAFB82368E8}"/>
              </a:ext>
            </a:extLst>
          </p:cNvPr>
          <p:cNvPicPr>
            <a:picLocks noChangeAspect="1" noChangeArrowheads="1" noCrop="1"/>
          </p:cNvPicPr>
          <p:nvPr>
            <p:custDataLst>
              <p:tags r:id="rId9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7939" y="4585678"/>
            <a:ext cx="3224307" cy="2015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5197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E2B703B-46F9-481A-A605-82E2A828C4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66EB91-A083-4755-B05A-508357428FEE}"/>
              </a:ext>
            </a:extLst>
          </p:cNvPr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838200" y="459863"/>
            <a:ext cx="10515600" cy="1004594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How can we improve on the situation?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13BE4D7-0C3D-4906-B230-A1C5B4665C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3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496" y="1587970"/>
            <a:ext cx="11033008" cy="4768380"/>
          </a:xfrm>
          <a:prstGeom prst="roundRect">
            <a:avLst>
              <a:gd name="adj" fmla="val 3174"/>
            </a:avLst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E9071490-2DED-4FAD-8443-F1A4789381ED}"/>
              </a:ext>
            </a:extLst>
          </p:cNvPr>
          <p:cNvGraphicFramePr>
            <a:graphicFrameLocks noGrp="1"/>
          </p:cNvGraphicFramePr>
          <p:nvPr>
            <p:ph idx="1"/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640305059"/>
              </p:ext>
            </p:extLst>
          </p:nvPr>
        </p:nvGraphicFramePr>
        <p:xfrm>
          <a:off x="838200" y="1800911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4063357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C17DE74-01C9-4859-B65A-85CF999E85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1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: Shape 25">
            <a:extLst>
              <a:ext uri="{FF2B5EF4-FFF2-40B4-BE49-F238E27FC236}">
                <a16:creationId xmlns:a16="http://schemas.microsoft.com/office/drawing/2014/main" id="{068C0432-0E90-4CC1-8CD3-D44A90DF0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2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2347414"/>
          </a:xfrm>
          <a:custGeom>
            <a:avLst/>
            <a:gdLst>
              <a:gd name="connsiteX0" fmla="*/ 0 w 12192000"/>
              <a:gd name="connsiteY0" fmla="*/ 0 h 2347414"/>
              <a:gd name="connsiteX1" fmla="*/ 12192000 w 12192000"/>
              <a:gd name="connsiteY1" fmla="*/ 0 h 2347414"/>
              <a:gd name="connsiteX2" fmla="*/ 12192000 w 12192000"/>
              <a:gd name="connsiteY2" fmla="*/ 1736458 h 2347414"/>
              <a:gd name="connsiteX3" fmla="*/ 11967601 w 12192000"/>
              <a:gd name="connsiteY3" fmla="*/ 1784034 h 2347414"/>
              <a:gd name="connsiteX4" fmla="*/ 10829000 w 12192000"/>
              <a:gd name="connsiteY4" fmla="*/ 1983294 h 2347414"/>
              <a:gd name="connsiteX5" fmla="*/ 10743779 w 12192000"/>
              <a:gd name="connsiteY5" fmla="*/ 1996027 h 2347414"/>
              <a:gd name="connsiteX6" fmla="*/ 10829254 w 12192000"/>
              <a:gd name="connsiteY6" fmla="*/ 1987751 h 2347414"/>
              <a:gd name="connsiteX7" fmla="*/ 10847162 w 12192000"/>
              <a:gd name="connsiteY7" fmla="*/ 1988388 h 2347414"/>
              <a:gd name="connsiteX8" fmla="*/ 11575155 w 12192000"/>
              <a:gd name="connsiteY8" fmla="*/ 1921415 h 2347414"/>
              <a:gd name="connsiteX9" fmla="*/ 12192000 w 12192000"/>
              <a:gd name="connsiteY9" fmla="*/ 1851213 h 2347414"/>
              <a:gd name="connsiteX10" fmla="*/ 12192000 w 12192000"/>
              <a:gd name="connsiteY10" fmla="*/ 1907356 h 2347414"/>
              <a:gd name="connsiteX11" fmla="*/ 12035532 w 12192000"/>
              <a:gd name="connsiteY11" fmla="*/ 1927033 h 2347414"/>
              <a:gd name="connsiteX12" fmla="*/ 11576932 w 12192000"/>
              <a:gd name="connsiteY12" fmla="*/ 1976291 h 2347414"/>
              <a:gd name="connsiteX13" fmla="*/ 10627316 w 12192000"/>
              <a:gd name="connsiteY13" fmla="*/ 2061470 h 2347414"/>
              <a:gd name="connsiteX14" fmla="*/ 9804196 w 12192000"/>
              <a:gd name="connsiteY14" fmla="*/ 2123478 h 2347414"/>
              <a:gd name="connsiteX15" fmla="*/ 9243851 w 12192000"/>
              <a:gd name="connsiteY15" fmla="*/ 2180008 h 2347414"/>
              <a:gd name="connsiteX16" fmla="*/ 8731259 w 12192000"/>
              <a:gd name="connsiteY16" fmla="*/ 2225081 h 2347414"/>
              <a:gd name="connsiteX17" fmla="*/ 8065752 w 12192000"/>
              <a:gd name="connsiteY17" fmla="*/ 2271681 h 2347414"/>
              <a:gd name="connsiteX18" fmla="*/ 7658065 w 12192000"/>
              <a:gd name="connsiteY18" fmla="*/ 2292562 h 2347414"/>
              <a:gd name="connsiteX19" fmla="*/ 6531024 w 12192000"/>
              <a:gd name="connsiteY19" fmla="*/ 2324138 h 2347414"/>
              <a:gd name="connsiteX20" fmla="*/ 6178331 w 12192000"/>
              <a:gd name="connsiteY20" fmla="*/ 2345655 h 2347414"/>
              <a:gd name="connsiteX21" fmla="*/ 5977282 w 12192000"/>
              <a:gd name="connsiteY21" fmla="*/ 2344127 h 2347414"/>
              <a:gd name="connsiteX22" fmla="*/ 5367658 w 12192000"/>
              <a:gd name="connsiteY22" fmla="*/ 2329230 h 2347414"/>
              <a:gd name="connsiteX23" fmla="*/ 4387306 w 12192000"/>
              <a:gd name="connsiteY23" fmla="*/ 2288614 h 2347414"/>
              <a:gd name="connsiteX24" fmla="*/ 4180287 w 12192000"/>
              <a:gd name="connsiteY24" fmla="*/ 2280211 h 2347414"/>
              <a:gd name="connsiteX25" fmla="*/ 3842199 w 12192000"/>
              <a:gd name="connsiteY25" fmla="*/ 2257039 h 2347414"/>
              <a:gd name="connsiteX26" fmla="*/ 3730309 w 12192000"/>
              <a:gd name="connsiteY26" fmla="*/ 2251182 h 2347414"/>
              <a:gd name="connsiteX27" fmla="*/ 3425496 w 12192000"/>
              <a:gd name="connsiteY27" fmla="*/ 2231320 h 2347414"/>
              <a:gd name="connsiteX28" fmla="*/ 3076106 w 12192000"/>
              <a:gd name="connsiteY28" fmla="*/ 2201781 h 2347414"/>
              <a:gd name="connsiteX29" fmla="*/ 2819682 w 12192000"/>
              <a:gd name="connsiteY29" fmla="*/ 2182427 h 2347414"/>
              <a:gd name="connsiteX30" fmla="*/ 2525539 w 12192000"/>
              <a:gd name="connsiteY30" fmla="*/ 2152888 h 2347414"/>
              <a:gd name="connsiteX31" fmla="*/ 2311915 w 12192000"/>
              <a:gd name="connsiteY31" fmla="*/ 2133536 h 2347414"/>
              <a:gd name="connsiteX32" fmla="*/ 2054223 w 12192000"/>
              <a:gd name="connsiteY32" fmla="*/ 2104760 h 2347414"/>
              <a:gd name="connsiteX33" fmla="*/ 1865367 w 12192000"/>
              <a:gd name="connsiteY33" fmla="*/ 2084770 h 2347414"/>
              <a:gd name="connsiteX34" fmla="*/ 1629263 w 12192000"/>
              <a:gd name="connsiteY34" fmla="*/ 2055996 h 2347414"/>
              <a:gd name="connsiteX35" fmla="*/ 1458823 w 12192000"/>
              <a:gd name="connsiteY35" fmla="*/ 2035751 h 2347414"/>
              <a:gd name="connsiteX36" fmla="*/ 1241390 w 12192000"/>
              <a:gd name="connsiteY36" fmla="*/ 2007103 h 2347414"/>
              <a:gd name="connsiteX37" fmla="*/ 1047453 w 12192000"/>
              <a:gd name="connsiteY37" fmla="*/ 1980748 h 2347414"/>
              <a:gd name="connsiteX38" fmla="*/ 814907 w 12192000"/>
              <a:gd name="connsiteY38" fmla="*/ 1949045 h 2347414"/>
              <a:gd name="connsiteX39" fmla="*/ 592649 w 12192000"/>
              <a:gd name="connsiteY39" fmla="*/ 1913776 h 2347414"/>
              <a:gd name="connsiteX40" fmla="*/ 343591 w 12192000"/>
              <a:gd name="connsiteY40" fmla="*/ 1872650 h 2347414"/>
              <a:gd name="connsiteX41" fmla="*/ 35731 w 12192000"/>
              <a:gd name="connsiteY41" fmla="*/ 1821722 h 2347414"/>
              <a:gd name="connsiteX42" fmla="*/ 0 w 12192000"/>
              <a:gd name="connsiteY42" fmla="*/ 1814848 h 2347414"/>
              <a:gd name="connsiteX43" fmla="*/ 0 w 12192000"/>
              <a:gd name="connsiteY43" fmla="*/ 1758489 h 2347414"/>
              <a:gd name="connsiteX44" fmla="*/ 274248 w 12192000"/>
              <a:gd name="connsiteY44" fmla="*/ 1808735 h 2347414"/>
              <a:gd name="connsiteX45" fmla="*/ 498157 w 12192000"/>
              <a:gd name="connsiteY45" fmla="*/ 1846167 h 2347414"/>
              <a:gd name="connsiteX46" fmla="*/ 722828 w 12192000"/>
              <a:gd name="connsiteY46" fmla="*/ 1878635 h 2347414"/>
              <a:gd name="connsiteX47" fmla="*/ 949913 w 12192000"/>
              <a:gd name="connsiteY47" fmla="*/ 1912375 h 2347414"/>
              <a:gd name="connsiteX48" fmla="*/ 1195414 w 12192000"/>
              <a:gd name="connsiteY48" fmla="*/ 1947516 h 2347414"/>
              <a:gd name="connsiteX49" fmla="*/ 1342867 w 12192000"/>
              <a:gd name="connsiteY49" fmla="*/ 1968397 h 2347414"/>
              <a:gd name="connsiteX50" fmla="*/ 1518007 w 12192000"/>
              <a:gd name="connsiteY50" fmla="*/ 1988006 h 2347414"/>
              <a:gd name="connsiteX51" fmla="*/ 1701403 w 12192000"/>
              <a:gd name="connsiteY51" fmla="*/ 2010669 h 2347414"/>
              <a:gd name="connsiteX52" fmla="*/ 1879210 w 12192000"/>
              <a:gd name="connsiteY52" fmla="*/ 2031167 h 2347414"/>
              <a:gd name="connsiteX53" fmla="*/ 2068702 w 12192000"/>
              <a:gd name="connsiteY53" fmla="*/ 2052940 h 2347414"/>
              <a:gd name="connsiteX54" fmla="*/ 2212090 w 12192000"/>
              <a:gd name="connsiteY54" fmla="*/ 2067583 h 2347414"/>
              <a:gd name="connsiteX55" fmla="*/ 2416949 w 12192000"/>
              <a:gd name="connsiteY55" fmla="*/ 2089609 h 2347414"/>
              <a:gd name="connsiteX56" fmla="*/ 2582055 w 12192000"/>
              <a:gd name="connsiteY56" fmla="*/ 2105397 h 2347414"/>
              <a:gd name="connsiteX57" fmla="*/ 2802282 w 12192000"/>
              <a:gd name="connsiteY57" fmla="*/ 2126405 h 2347414"/>
              <a:gd name="connsiteX58" fmla="*/ 2984916 w 12192000"/>
              <a:gd name="connsiteY58" fmla="*/ 2141684 h 2347414"/>
              <a:gd name="connsiteX59" fmla="*/ 3241847 w 12192000"/>
              <a:gd name="connsiteY59" fmla="*/ 2164094 h 2347414"/>
              <a:gd name="connsiteX60" fmla="*/ 3439848 w 12192000"/>
              <a:gd name="connsiteY60" fmla="*/ 2176826 h 2347414"/>
              <a:gd name="connsiteX61" fmla="*/ 3658678 w 12192000"/>
              <a:gd name="connsiteY61" fmla="*/ 2194523 h 2347414"/>
              <a:gd name="connsiteX62" fmla="*/ 3881317 w 12192000"/>
              <a:gd name="connsiteY62" fmla="*/ 2206491 h 2347414"/>
              <a:gd name="connsiteX63" fmla="*/ 4148916 w 12192000"/>
              <a:gd name="connsiteY63" fmla="*/ 2225081 h 2347414"/>
              <a:gd name="connsiteX64" fmla="*/ 4468337 w 12192000"/>
              <a:gd name="connsiteY64" fmla="*/ 2237813 h 2347414"/>
              <a:gd name="connsiteX65" fmla="*/ 4605375 w 12192000"/>
              <a:gd name="connsiteY65" fmla="*/ 2240232 h 2347414"/>
              <a:gd name="connsiteX66" fmla="*/ 4527647 w 12192000"/>
              <a:gd name="connsiteY66" fmla="*/ 2236412 h 2347414"/>
              <a:gd name="connsiteX67" fmla="*/ 4175589 w 12192000"/>
              <a:gd name="connsiteY67" fmla="*/ 2212985 h 2347414"/>
              <a:gd name="connsiteX68" fmla="*/ 3988255 w 12192000"/>
              <a:gd name="connsiteY68" fmla="*/ 2200253 h 2347414"/>
              <a:gd name="connsiteX69" fmla="*/ 3686492 w 12192000"/>
              <a:gd name="connsiteY69" fmla="*/ 2176062 h 2347414"/>
              <a:gd name="connsiteX70" fmla="*/ 3517320 w 12192000"/>
              <a:gd name="connsiteY70" fmla="*/ 2163330 h 2347414"/>
              <a:gd name="connsiteX71" fmla="*/ 3258357 w 12192000"/>
              <a:gd name="connsiteY71" fmla="*/ 2139519 h 2347414"/>
              <a:gd name="connsiteX72" fmla="*/ 3101506 w 12192000"/>
              <a:gd name="connsiteY72" fmla="*/ 2126787 h 2347414"/>
              <a:gd name="connsiteX73" fmla="*/ 2809395 w 12192000"/>
              <a:gd name="connsiteY73" fmla="*/ 2097502 h 2347414"/>
              <a:gd name="connsiteX74" fmla="*/ 2598566 w 12192000"/>
              <a:gd name="connsiteY74" fmla="*/ 2078532 h 2347414"/>
              <a:gd name="connsiteX75" fmla="*/ 2337444 w 12192000"/>
              <a:gd name="connsiteY75" fmla="*/ 2048611 h 2347414"/>
              <a:gd name="connsiteX76" fmla="*/ 2091054 w 12192000"/>
              <a:gd name="connsiteY76" fmla="*/ 2023146 h 2347414"/>
              <a:gd name="connsiteX77" fmla="*/ 1755761 w 12192000"/>
              <a:gd name="connsiteY77" fmla="*/ 1981384 h 2347414"/>
              <a:gd name="connsiteX78" fmla="*/ 1441169 w 12192000"/>
              <a:gd name="connsiteY78" fmla="*/ 1943824 h 2347414"/>
              <a:gd name="connsiteX79" fmla="*/ 1017607 w 12192000"/>
              <a:gd name="connsiteY79" fmla="*/ 1883345 h 2347414"/>
              <a:gd name="connsiteX80" fmla="*/ 594427 w 12192000"/>
              <a:gd name="connsiteY80" fmla="*/ 1821849 h 2347414"/>
              <a:gd name="connsiteX81" fmla="*/ 200711 w 12192000"/>
              <a:gd name="connsiteY81" fmla="*/ 1755132 h 2347414"/>
              <a:gd name="connsiteX82" fmla="*/ 0 w 12192000"/>
              <a:gd name="connsiteY82" fmla="*/ 1718743 h 2347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12192000" h="2347414">
                <a:moveTo>
                  <a:pt x="0" y="0"/>
                </a:moveTo>
                <a:lnTo>
                  <a:pt x="12192000" y="0"/>
                </a:lnTo>
                <a:lnTo>
                  <a:pt x="12192000" y="1736458"/>
                </a:lnTo>
                <a:lnTo>
                  <a:pt x="11967601" y="1784034"/>
                </a:lnTo>
                <a:cubicBezTo>
                  <a:pt x="11589888" y="1859409"/>
                  <a:pt x="11209762" y="1923961"/>
                  <a:pt x="10829000" y="1983294"/>
                </a:cubicBezTo>
                <a:lnTo>
                  <a:pt x="10743779" y="1996027"/>
                </a:lnTo>
                <a:cubicBezTo>
                  <a:pt x="10772495" y="1996778"/>
                  <a:pt x="10801211" y="1993989"/>
                  <a:pt x="10829254" y="1987751"/>
                </a:cubicBezTo>
                <a:cubicBezTo>
                  <a:pt x="10835198" y="1988337"/>
                  <a:pt x="10841180" y="1988553"/>
                  <a:pt x="10847162" y="1988388"/>
                </a:cubicBezTo>
                <a:cubicBezTo>
                  <a:pt x="11090123" y="1968907"/>
                  <a:pt x="11332703" y="1945734"/>
                  <a:pt x="11575155" y="1921415"/>
                </a:cubicBezTo>
                <a:lnTo>
                  <a:pt x="12192000" y="1851213"/>
                </a:lnTo>
                <a:lnTo>
                  <a:pt x="12192000" y="1907356"/>
                </a:lnTo>
                <a:lnTo>
                  <a:pt x="12035532" y="1927033"/>
                </a:lnTo>
                <a:cubicBezTo>
                  <a:pt x="11882793" y="1944747"/>
                  <a:pt x="11729910" y="1961077"/>
                  <a:pt x="11576932" y="1976291"/>
                </a:cubicBezTo>
                <a:cubicBezTo>
                  <a:pt x="11260690" y="2008122"/>
                  <a:pt x="10944193" y="2037279"/>
                  <a:pt x="10627316" y="2061470"/>
                </a:cubicBezTo>
                <a:cubicBezTo>
                  <a:pt x="10352985" y="2082351"/>
                  <a:pt x="10078401" y="2100431"/>
                  <a:pt x="9804196" y="2123478"/>
                </a:cubicBezTo>
                <a:cubicBezTo>
                  <a:pt x="9617118" y="2139137"/>
                  <a:pt x="9430675" y="2161674"/>
                  <a:pt x="9243851" y="2180008"/>
                </a:cubicBezTo>
                <a:cubicBezTo>
                  <a:pt x="9073157" y="2196433"/>
                  <a:pt x="8902207" y="2211966"/>
                  <a:pt x="8731259" y="2225081"/>
                </a:cubicBezTo>
                <a:cubicBezTo>
                  <a:pt x="8509507" y="2242054"/>
                  <a:pt x="8287667" y="2257586"/>
                  <a:pt x="8065752" y="2271681"/>
                </a:cubicBezTo>
                <a:cubicBezTo>
                  <a:pt x="7929984" y="2280466"/>
                  <a:pt x="7793961" y="2285814"/>
                  <a:pt x="7658065" y="2292562"/>
                </a:cubicBezTo>
                <a:cubicBezTo>
                  <a:pt x="7282640" y="2311661"/>
                  <a:pt x="6906704" y="2314208"/>
                  <a:pt x="6531024" y="2324138"/>
                </a:cubicBezTo>
                <a:cubicBezTo>
                  <a:pt x="6413417" y="2327322"/>
                  <a:pt x="6295937" y="2338399"/>
                  <a:pt x="6178331" y="2345655"/>
                </a:cubicBezTo>
                <a:cubicBezTo>
                  <a:pt x="6111271" y="2349730"/>
                  <a:pt x="6044342" y="2345655"/>
                  <a:pt x="5977282" y="2344127"/>
                </a:cubicBezTo>
                <a:cubicBezTo>
                  <a:pt x="5774073" y="2338908"/>
                  <a:pt x="5570866" y="2334960"/>
                  <a:pt x="5367658" y="2329230"/>
                </a:cubicBezTo>
                <a:cubicBezTo>
                  <a:pt x="5040746" y="2319809"/>
                  <a:pt x="4713963" y="2306274"/>
                  <a:pt x="4387306" y="2288614"/>
                </a:cubicBezTo>
                <a:cubicBezTo>
                  <a:pt x="4318342" y="2284796"/>
                  <a:pt x="4249253" y="2284286"/>
                  <a:pt x="4180287" y="2280211"/>
                </a:cubicBezTo>
                <a:cubicBezTo>
                  <a:pt x="4067634" y="2273463"/>
                  <a:pt x="3954980" y="2265060"/>
                  <a:pt x="3842199" y="2257039"/>
                </a:cubicBezTo>
                <a:cubicBezTo>
                  <a:pt x="3804988" y="2254492"/>
                  <a:pt x="3767648" y="2254620"/>
                  <a:pt x="3730309" y="2251182"/>
                </a:cubicBezTo>
                <a:cubicBezTo>
                  <a:pt x="3628704" y="2242142"/>
                  <a:pt x="3527101" y="2238449"/>
                  <a:pt x="3425496" y="2231320"/>
                </a:cubicBezTo>
                <a:cubicBezTo>
                  <a:pt x="3308906" y="2222534"/>
                  <a:pt x="3192569" y="2211330"/>
                  <a:pt x="3076106" y="2201781"/>
                </a:cubicBezTo>
                <a:cubicBezTo>
                  <a:pt x="2990757" y="2194905"/>
                  <a:pt x="2905157" y="2190067"/>
                  <a:pt x="2819682" y="2182427"/>
                </a:cubicBezTo>
                <a:cubicBezTo>
                  <a:pt x="2721507" y="2173515"/>
                  <a:pt x="2623586" y="2162311"/>
                  <a:pt x="2525539" y="2152888"/>
                </a:cubicBezTo>
                <a:cubicBezTo>
                  <a:pt x="2454289" y="2145886"/>
                  <a:pt x="2383038" y="2140920"/>
                  <a:pt x="2311915" y="2133536"/>
                </a:cubicBezTo>
                <a:cubicBezTo>
                  <a:pt x="2225933" y="2124749"/>
                  <a:pt x="2140204" y="2114182"/>
                  <a:pt x="2054223" y="2104760"/>
                </a:cubicBezTo>
                <a:cubicBezTo>
                  <a:pt x="1990719" y="2097758"/>
                  <a:pt x="1928233" y="2092028"/>
                  <a:pt x="1865367" y="2084770"/>
                </a:cubicBezTo>
                <a:cubicBezTo>
                  <a:pt x="1786622" y="2075603"/>
                  <a:pt x="1708006" y="2065545"/>
                  <a:pt x="1629263" y="2055996"/>
                </a:cubicBezTo>
                <a:cubicBezTo>
                  <a:pt x="1572492" y="2049120"/>
                  <a:pt x="1515595" y="2043264"/>
                  <a:pt x="1458823" y="2035751"/>
                </a:cubicBezTo>
                <a:cubicBezTo>
                  <a:pt x="1386303" y="2026585"/>
                  <a:pt x="1313784" y="2016780"/>
                  <a:pt x="1241390" y="2007103"/>
                </a:cubicBezTo>
                <a:lnTo>
                  <a:pt x="1047453" y="1980748"/>
                </a:lnTo>
                <a:cubicBezTo>
                  <a:pt x="969980" y="1970180"/>
                  <a:pt x="892254" y="1960377"/>
                  <a:pt x="814907" y="1949045"/>
                </a:cubicBezTo>
                <a:cubicBezTo>
                  <a:pt x="740609" y="1938094"/>
                  <a:pt x="666692" y="1925744"/>
                  <a:pt x="592649" y="1913776"/>
                </a:cubicBezTo>
                <a:cubicBezTo>
                  <a:pt x="509587" y="1900280"/>
                  <a:pt x="426653" y="1886274"/>
                  <a:pt x="343591" y="1872650"/>
                </a:cubicBezTo>
                <a:cubicBezTo>
                  <a:pt x="240972" y="1855716"/>
                  <a:pt x="138225" y="1839673"/>
                  <a:pt x="35731" y="1821722"/>
                </a:cubicBezTo>
                <a:lnTo>
                  <a:pt x="0" y="1814848"/>
                </a:lnTo>
                <a:lnTo>
                  <a:pt x="0" y="1758489"/>
                </a:lnTo>
                <a:lnTo>
                  <a:pt x="274248" y="1808735"/>
                </a:lnTo>
                <a:cubicBezTo>
                  <a:pt x="348926" y="1821467"/>
                  <a:pt x="423604" y="1832798"/>
                  <a:pt x="498157" y="1846167"/>
                </a:cubicBezTo>
                <a:cubicBezTo>
                  <a:pt x="572708" y="1859536"/>
                  <a:pt x="647896" y="1867813"/>
                  <a:pt x="722828" y="1878635"/>
                </a:cubicBezTo>
                <a:cubicBezTo>
                  <a:pt x="797762" y="1889457"/>
                  <a:pt x="874219" y="1901426"/>
                  <a:pt x="949913" y="1912375"/>
                </a:cubicBezTo>
                <a:cubicBezTo>
                  <a:pt x="1031704" y="1924343"/>
                  <a:pt x="1113496" y="1935802"/>
                  <a:pt x="1195414" y="1947516"/>
                </a:cubicBezTo>
                <a:cubicBezTo>
                  <a:pt x="1244566" y="1954519"/>
                  <a:pt x="1293589" y="1962285"/>
                  <a:pt x="1342867" y="1968397"/>
                </a:cubicBezTo>
                <a:cubicBezTo>
                  <a:pt x="1401162" y="1975656"/>
                  <a:pt x="1459712" y="1981130"/>
                  <a:pt x="1518007" y="1988006"/>
                </a:cubicBezTo>
                <a:cubicBezTo>
                  <a:pt x="1579224" y="1995263"/>
                  <a:pt x="1640186" y="2003411"/>
                  <a:pt x="1701403" y="2010669"/>
                </a:cubicBezTo>
                <a:cubicBezTo>
                  <a:pt x="1762618" y="2017926"/>
                  <a:pt x="1820279" y="2024292"/>
                  <a:pt x="1879210" y="2031167"/>
                </a:cubicBezTo>
                <a:cubicBezTo>
                  <a:pt x="1942712" y="2038425"/>
                  <a:pt x="2006214" y="2046064"/>
                  <a:pt x="2068702" y="2052940"/>
                </a:cubicBezTo>
                <a:cubicBezTo>
                  <a:pt x="2116455" y="2058160"/>
                  <a:pt x="2164335" y="2062362"/>
                  <a:pt x="2212090" y="2067583"/>
                </a:cubicBezTo>
                <a:cubicBezTo>
                  <a:pt x="2280419" y="2074967"/>
                  <a:pt x="2348493" y="2085152"/>
                  <a:pt x="2416949" y="2089609"/>
                </a:cubicBezTo>
                <a:cubicBezTo>
                  <a:pt x="2472070" y="2093302"/>
                  <a:pt x="2526936" y="2099540"/>
                  <a:pt x="2582055" y="2105397"/>
                </a:cubicBezTo>
                <a:cubicBezTo>
                  <a:pt x="2655337" y="2113291"/>
                  <a:pt x="2729001" y="2119785"/>
                  <a:pt x="2802282" y="2126405"/>
                </a:cubicBezTo>
                <a:cubicBezTo>
                  <a:pt x="2862991" y="2131753"/>
                  <a:pt x="2924207" y="2136337"/>
                  <a:pt x="2984916" y="2141684"/>
                </a:cubicBezTo>
                <a:cubicBezTo>
                  <a:pt x="3070516" y="2149324"/>
                  <a:pt x="3156373" y="2152888"/>
                  <a:pt x="3241847" y="2164094"/>
                </a:cubicBezTo>
                <a:cubicBezTo>
                  <a:pt x="3307255" y="2172624"/>
                  <a:pt x="3374060" y="2169822"/>
                  <a:pt x="3439848" y="2176826"/>
                </a:cubicBezTo>
                <a:cubicBezTo>
                  <a:pt x="3512622" y="2184592"/>
                  <a:pt x="3585777" y="2186247"/>
                  <a:pt x="3658678" y="2194523"/>
                </a:cubicBezTo>
                <a:cubicBezTo>
                  <a:pt x="3731578" y="2202800"/>
                  <a:pt x="3807019" y="2201781"/>
                  <a:pt x="3881317" y="2206491"/>
                </a:cubicBezTo>
                <a:cubicBezTo>
                  <a:pt x="3970222" y="2212094"/>
                  <a:pt x="4059124" y="2223552"/>
                  <a:pt x="4148916" y="2225081"/>
                </a:cubicBezTo>
                <a:cubicBezTo>
                  <a:pt x="4255600" y="2226736"/>
                  <a:pt x="4361779" y="2236539"/>
                  <a:pt x="4468337" y="2237813"/>
                </a:cubicBezTo>
                <a:cubicBezTo>
                  <a:pt x="4511390" y="2238577"/>
                  <a:pt x="4554190" y="2246852"/>
                  <a:pt x="4605375" y="2240232"/>
                </a:cubicBezTo>
                <a:cubicBezTo>
                  <a:pt x="4574131" y="2238704"/>
                  <a:pt x="4550762" y="2237940"/>
                  <a:pt x="4527647" y="2236412"/>
                </a:cubicBezTo>
                <a:cubicBezTo>
                  <a:pt x="4410293" y="2228773"/>
                  <a:pt x="4292942" y="2220751"/>
                  <a:pt x="4175589" y="2212985"/>
                </a:cubicBezTo>
                <a:cubicBezTo>
                  <a:pt x="4113101" y="2208783"/>
                  <a:pt x="4050615" y="2205219"/>
                  <a:pt x="3988255" y="2200253"/>
                </a:cubicBezTo>
                <a:cubicBezTo>
                  <a:pt x="3887668" y="2192487"/>
                  <a:pt x="3787079" y="2184082"/>
                  <a:pt x="3686492" y="2176062"/>
                </a:cubicBezTo>
                <a:cubicBezTo>
                  <a:pt x="3630102" y="2171605"/>
                  <a:pt x="3573711" y="2168040"/>
                  <a:pt x="3517320" y="2163330"/>
                </a:cubicBezTo>
                <a:cubicBezTo>
                  <a:pt x="3430958" y="2155689"/>
                  <a:pt x="3344721" y="2147159"/>
                  <a:pt x="3258357" y="2139519"/>
                </a:cubicBezTo>
                <a:cubicBezTo>
                  <a:pt x="3206031" y="2134809"/>
                  <a:pt x="3153705" y="2131371"/>
                  <a:pt x="3101506" y="2126787"/>
                </a:cubicBezTo>
                <a:cubicBezTo>
                  <a:pt x="3004220" y="2117365"/>
                  <a:pt x="2907061" y="2106798"/>
                  <a:pt x="2809395" y="2097502"/>
                </a:cubicBezTo>
                <a:cubicBezTo>
                  <a:pt x="2739161" y="2090628"/>
                  <a:pt x="2668673" y="2085916"/>
                  <a:pt x="2598566" y="2078532"/>
                </a:cubicBezTo>
                <a:cubicBezTo>
                  <a:pt x="2511441" y="2069365"/>
                  <a:pt x="2424569" y="2058160"/>
                  <a:pt x="2337444" y="2048611"/>
                </a:cubicBezTo>
                <a:cubicBezTo>
                  <a:pt x="2255399" y="2039699"/>
                  <a:pt x="2173099" y="2032950"/>
                  <a:pt x="2091054" y="2023146"/>
                </a:cubicBezTo>
                <a:cubicBezTo>
                  <a:pt x="1979162" y="2010414"/>
                  <a:pt x="1867524" y="1995008"/>
                  <a:pt x="1755761" y="1981384"/>
                </a:cubicBezTo>
                <a:cubicBezTo>
                  <a:pt x="1650982" y="1968652"/>
                  <a:pt x="1545821" y="1957830"/>
                  <a:pt x="1441169" y="1943824"/>
                </a:cubicBezTo>
                <a:cubicBezTo>
                  <a:pt x="1299813" y="1924980"/>
                  <a:pt x="1158837" y="1903718"/>
                  <a:pt x="1017607" y="1883345"/>
                </a:cubicBezTo>
                <a:cubicBezTo>
                  <a:pt x="876378" y="1862974"/>
                  <a:pt x="735402" y="1844003"/>
                  <a:pt x="594427" y="1821849"/>
                </a:cubicBezTo>
                <a:cubicBezTo>
                  <a:pt x="462850" y="1801222"/>
                  <a:pt x="331526" y="1778304"/>
                  <a:pt x="200711" y="1755132"/>
                </a:cubicBezTo>
                <a:lnTo>
                  <a:pt x="0" y="1718743"/>
                </a:lnTo>
                <a:close/>
              </a:path>
            </a:pathLst>
          </a:custGeom>
          <a:solidFill>
            <a:schemeClr val="accent2"/>
          </a:solidFill>
          <a:ln w="819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366A48-5B9E-411E-B540-5CBF83EC3094}"/>
              </a:ext>
            </a:extLst>
          </p:cNvPr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838200" y="401221"/>
            <a:ext cx="10515600" cy="1348065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Gentleman</a:t>
            </a:r>
            <a:endParaRPr lang="en-CA" sz="5400">
              <a:solidFill>
                <a:srgbClr val="FFFFFF"/>
              </a:solidFill>
            </a:endParaRP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392FCE12-0BA0-4687-861C-D1C507AEF299}"/>
              </a:ext>
            </a:extLst>
          </p:cNvPr>
          <p:cNvSpPr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838200" y="2586789"/>
            <a:ext cx="10515600" cy="3947176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600" b="1" dirty="0"/>
              <a:t>Goal: Making modeling more accessible to domain experts</a:t>
            </a:r>
          </a:p>
          <a:p>
            <a:pPr marL="0" indent="0">
              <a:buNone/>
            </a:pPr>
            <a:r>
              <a:rPr lang="en-US" sz="2400" u="sng" dirty="0"/>
              <a:t>Projectional editing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b="1" dirty="0"/>
              <a:t>Concept</a:t>
            </a:r>
            <a:r>
              <a:rPr lang="en-US" sz="2200" dirty="0"/>
              <a:t>: structure to define the model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200" b="1" dirty="0"/>
              <a:t>Projection</a:t>
            </a:r>
            <a:r>
              <a:rPr lang="en-US" sz="2200" dirty="0"/>
              <a:t>: visuals to interact with the model</a:t>
            </a:r>
          </a:p>
          <a:p>
            <a:pPr marL="0" indent="0">
              <a:spcBef>
                <a:spcPts val="1200"/>
              </a:spcBef>
              <a:buNone/>
            </a:pPr>
            <a:r>
              <a:rPr lang="en-US" sz="2600" b="1" i="0" dirty="0">
                <a:effectLst/>
              </a:rPr>
              <a:t>Features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en-CA" sz="2200" b="1" i="0" dirty="0">
                <a:effectLst/>
              </a:rPr>
              <a:t>✓</a:t>
            </a:r>
            <a:r>
              <a:rPr lang="en-US" sz="2200" dirty="0"/>
              <a:t> Lightweight and minimalistic design</a:t>
            </a:r>
          </a:p>
          <a:p>
            <a:pPr marL="0" indent="0">
              <a:buNone/>
            </a:pPr>
            <a:r>
              <a:rPr lang="en-CA" sz="2200" b="1" i="0" dirty="0">
                <a:effectLst/>
              </a:rPr>
              <a:t>✓</a:t>
            </a:r>
            <a:r>
              <a:rPr lang="en-US" sz="2200" dirty="0"/>
              <a:t> Web solution: no installation required</a:t>
            </a:r>
          </a:p>
          <a:p>
            <a:pPr marL="0" indent="0">
              <a:buNone/>
            </a:pPr>
            <a:r>
              <a:rPr lang="en-CA" sz="2200" b="1" i="0" dirty="0">
                <a:effectLst/>
              </a:rPr>
              <a:t>✓</a:t>
            </a:r>
            <a:r>
              <a:rPr lang="en-US" sz="2200" dirty="0"/>
              <a:t> Easy integration</a:t>
            </a:r>
          </a:p>
          <a:p>
            <a:pPr marL="0" indent="0">
              <a:buNone/>
            </a:pPr>
            <a:r>
              <a:rPr lang="en-CA" sz="2200" b="1" i="0" dirty="0">
                <a:effectLst/>
              </a:rPr>
              <a:t>✓</a:t>
            </a:r>
            <a:r>
              <a:rPr lang="en-US" sz="2200" dirty="0"/>
              <a:t> Built with a user-centric approach</a:t>
            </a:r>
          </a:p>
          <a:p>
            <a:pPr marL="0" indent="0">
              <a:buNone/>
            </a:pPr>
            <a:r>
              <a:rPr lang="en-CA" sz="2200" b="1" i="0" dirty="0">
                <a:effectLst/>
              </a:rPr>
              <a:t>✓</a:t>
            </a:r>
            <a:r>
              <a:rPr lang="en-US" sz="2200" dirty="0"/>
              <a:t> Compatible with Ecore model</a:t>
            </a:r>
          </a:p>
        </p:txBody>
      </p:sp>
      <p:pic>
        <p:nvPicPr>
          <p:cNvPr id="27" name="Picture 2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075DA5E-F016-4B73-9820-4580276FB5FB}"/>
              </a:ext>
            </a:extLst>
          </p:cNvPr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0029" y="3329126"/>
            <a:ext cx="6059234" cy="296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06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9793C0-5AF5-4E6C-824F-73AAEC271112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Concept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A29F54-0971-42EE-A707-6AF2B12F74BB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761331" y="1988703"/>
            <a:ext cx="5905129" cy="40659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CA" sz="2400" dirty="0"/>
              <a:t>Encapsulates the concepts used to define a model or metamodel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CA" sz="2400" b="1" dirty="0"/>
              <a:t>Types of concept</a:t>
            </a:r>
          </a:p>
          <a:p>
            <a:pPr>
              <a:spcBef>
                <a:spcPts val="600"/>
              </a:spcBef>
            </a:pPr>
            <a:r>
              <a:rPr lang="en-CA" sz="2000" dirty="0"/>
              <a:t>Primitive: String, Number, Boolean, Set, Reference</a:t>
            </a:r>
          </a:p>
          <a:p>
            <a:r>
              <a:rPr lang="en-CA" sz="2000" dirty="0"/>
              <a:t>Complex: Concrete, Prototype, Derivative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CA" sz="2400" b="1" dirty="0"/>
              <a:t>Relations</a:t>
            </a:r>
          </a:p>
          <a:p>
            <a:pPr>
              <a:spcBef>
                <a:spcPts val="600"/>
              </a:spcBef>
            </a:pPr>
            <a:r>
              <a:rPr lang="en-CA" sz="2000" b="1" dirty="0"/>
              <a:t>Attributes (external)</a:t>
            </a:r>
            <a:r>
              <a:rPr lang="en-CA" sz="2000" dirty="0"/>
              <a:t>: extrinsic concept characteristic</a:t>
            </a:r>
            <a:endParaRPr lang="en-CA" sz="1800" dirty="0"/>
          </a:p>
          <a:p>
            <a:r>
              <a:rPr lang="en-CA" sz="2000" b="1" dirty="0"/>
              <a:t>Properties (internal)</a:t>
            </a:r>
            <a:r>
              <a:rPr lang="en-CA" sz="2000" dirty="0"/>
              <a:t>: intrinsic concept characteristic</a:t>
            </a:r>
            <a:endParaRPr lang="en-CA" sz="1800" dirty="0"/>
          </a:p>
        </p:txBody>
      </p:sp>
      <p:sp>
        <p:nvSpPr>
          <p:cNvPr id="55" name="Freeform: Shape 46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3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accent1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10C65D3-0AE2-4C4E-8422-FD15314FDF22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66" r="25830" b="-2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354405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950E2-CAD0-4E84-B90E-5AFE48CB6603}"/>
              </a:ext>
            </a:extLst>
          </p:cNvPr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/>
              <a:t>Projection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CE51F-BC6F-4773-8B11-1278C1331860}"/>
              </a:ext>
            </a:extLst>
          </p:cNvPr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762001" y="1976829"/>
            <a:ext cx="6517689" cy="3953107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CA" sz="2600" dirty="0"/>
              <a:t>Representation of a concept that can be </a:t>
            </a:r>
            <a:br>
              <a:rPr lang="en-CA" sz="2600" dirty="0"/>
            </a:br>
            <a:r>
              <a:rPr lang="en-CA" sz="2600" dirty="0"/>
              <a:t>visualized and interacted with in the GUI</a:t>
            </a:r>
          </a:p>
          <a:p>
            <a:pPr marL="0" indent="0">
              <a:spcBef>
                <a:spcPts val="1800"/>
              </a:spcBef>
              <a:buNone/>
            </a:pPr>
            <a:r>
              <a:rPr lang="en-CA" sz="2200" b="1" dirty="0"/>
              <a:t>Common elements found in GUI design</a:t>
            </a:r>
          </a:p>
          <a:p>
            <a:r>
              <a:rPr lang="en-CA" sz="2200" dirty="0"/>
              <a:t>Layout: Flex, Table</a:t>
            </a:r>
          </a:p>
          <a:p>
            <a:r>
              <a:rPr lang="en-CA" sz="2200" dirty="0"/>
              <a:t>Field: Text, Binary, Choice, Link, List</a:t>
            </a:r>
          </a:p>
          <a:p>
            <a:r>
              <a:rPr lang="en-CA" sz="2200" dirty="0"/>
              <a:t>Static: Text, Link, Image, Button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en-CA" sz="2200" b="1" dirty="0"/>
              <a:t> Help </a:t>
            </a:r>
            <a:r>
              <a:rPr lang="en-US" sz="2200" b="1" dirty="0"/>
              <a:t>users quickly scan and comprehend the model</a:t>
            </a:r>
            <a:endParaRPr lang="en-CA" sz="2200" b="1" dirty="0"/>
          </a:p>
          <a:p>
            <a:pPr marL="0" indent="0">
              <a:spcBef>
                <a:spcPts val="1200"/>
              </a:spcBef>
              <a:buNone/>
            </a:pPr>
            <a:r>
              <a:rPr lang="en-CA" sz="2200" b="1" dirty="0"/>
              <a:t>Leverage web technology</a:t>
            </a:r>
          </a:p>
          <a:p>
            <a:r>
              <a:rPr lang="en-CA" sz="2200" dirty="0"/>
              <a:t>HTML 5 widgets, templates</a:t>
            </a:r>
          </a:p>
          <a:p>
            <a:r>
              <a:rPr lang="en-CA" sz="2200" dirty="0"/>
              <a:t>CSS style and animation</a:t>
            </a:r>
          </a:p>
        </p:txBody>
      </p:sp>
      <p:sp>
        <p:nvSpPr>
          <p:cNvPr id="61" name="Freeform: Shape 3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custDataLst>
              <p:tags r:id="rId3"/>
            </p:custDataLst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accent2">
              <a:lumMod val="7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B03FA5C0-DBF9-4773-B1DE-353F0F0B15FF}"/>
              </a:ext>
            </a:extLst>
          </p:cNvPr>
          <p:cNvPicPr>
            <a:picLocks noChangeAspect="1"/>
          </p:cNvPicPr>
          <p:nvPr>
            <p:custDataLst>
              <p:tags r:id="rId4"/>
            </p:custData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79" r="48268" b="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849580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1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3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</TotalTime>
  <Words>466</Words>
  <Application>Microsoft Office PowerPoint</Application>
  <PresentationFormat>Widescreen</PresentationFormat>
  <Paragraphs>88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Symbol</vt:lpstr>
      <vt:lpstr>Wingdings</vt:lpstr>
      <vt:lpstr>Office Theme</vt:lpstr>
      <vt:lpstr>Gentleman: a lightweight  web-based projectional editor + Creating a language</vt:lpstr>
      <vt:lpstr>Introduction</vt:lpstr>
      <vt:lpstr>Outline</vt:lpstr>
      <vt:lpstr>Domain-specific modeling</vt:lpstr>
      <vt:lpstr>Language workbench</vt:lpstr>
      <vt:lpstr>How can we improve on the situation?</vt:lpstr>
      <vt:lpstr>Gentleman</vt:lpstr>
      <vt:lpstr>Concept</vt:lpstr>
      <vt:lpstr>Projection</vt:lpstr>
      <vt:lpstr>Demonstration</vt:lpstr>
      <vt:lpstr>Outlook</vt:lpstr>
      <vt:lpstr>Discussion and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Gentleman: a lightweight  web-based projectional editor</dc:title>
  <dc:creator>Louis-Edouard Lafontant</dc:creator>
  <cp:lastModifiedBy>Louis-Edouard Lafontant</cp:lastModifiedBy>
  <cp:revision>88</cp:revision>
  <dcterms:created xsi:type="dcterms:W3CDTF">2021-10-17T13:52:07Z</dcterms:created>
  <dcterms:modified xsi:type="dcterms:W3CDTF">2021-10-23T16:29:56Z</dcterms:modified>
</cp:coreProperties>
</file>

<file path=docProps/thumbnail.jpeg>
</file>